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8" r:id="rId20"/>
    <p:sldId id="279" r:id="rId21"/>
    <p:sldId id="273" r:id="rId22"/>
    <p:sldId id="274" r:id="rId23"/>
    <p:sldId id="281" r:id="rId24"/>
    <p:sldId id="275" r:id="rId25"/>
    <p:sldId id="280" r:id="rId26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>
        <p:scale>
          <a:sx n="70" d="100"/>
          <a:sy n="70" d="100"/>
        </p:scale>
        <p:origin x="-2118" y="-9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9A83-0ED4-409C-80C5-000882D98008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5BCF-C90F-49E7-AB15-0CD71D4A99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08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5BCF-C90F-49E7-AB15-0CD71D4A99C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43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27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0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38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35"/>
              </a:lnSpc>
            </a:pPr>
            <a:r>
              <a:rPr spc="25" dirty="0"/>
              <a:t>B</a:t>
            </a:r>
            <a:r>
              <a:rPr spc="20" dirty="0"/>
              <a:t>A</a:t>
            </a:r>
            <a:r>
              <a:rPr spc="55" dirty="0"/>
              <a:t>UM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35"/>
              </a:lnSpc>
            </a:pPr>
            <a:r>
              <a:rPr spc="25" dirty="0"/>
              <a:t>B</a:t>
            </a:r>
            <a:r>
              <a:rPr spc="20" dirty="0"/>
              <a:t>A</a:t>
            </a:r>
            <a:r>
              <a:rPr spc="55" dirty="0"/>
              <a:t>UM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5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4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95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7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1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2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42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2409" y="245109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40"/>
                </a:moveTo>
                <a:lnTo>
                  <a:pt x="11724640" y="6377940"/>
                </a:lnTo>
                <a:lnTo>
                  <a:pt x="11724640" y="0"/>
                </a:lnTo>
                <a:lnTo>
                  <a:pt x="0" y="0"/>
                </a:lnTo>
                <a:lnTo>
                  <a:pt x="0" y="63779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2209802"/>
            <a:ext cx="91541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990"/>
              </a:lnSpc>
              <a:spcBef>
                <a:spcPts val="100"/>
              </a:spcBef>
            </a:pPr>
            <a:r>
              <a:rPr lang="tr-TR" sz="4800" b="1" i="0" spc="-4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</a:t>
            </a:r>
            <a:r>
              <a:rPr sz="4800" b="1" i="0" spc="-4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</a:t>
            </a:r>
            <a:r>
              <a:rPr lang="tr-T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u="sng" spc="12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PAKETİ</a:t>
            </a:r>
            <a:r>
              <a:rPr sz="4800" b="1" i="0" u="sng" spc="-935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spc="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(BOLOGNA)</a:t>
            </a:r>
            <a:r>
              <a:rPr lang="tr-TR" sz="4800" b="1" i="0" spc="-53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4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VERİ</a:t>
            </a:r>
            <a:r>
              <a:rPr sz="4800" b="1" i="0" u="sng" spc="-77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4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GİRİŞLERİ</a:t>
            </a:r>
            <a:r>
              <a:rPr sz="5400" b="1" i="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9315" y="4106686"/>
            <a:ext cx="4248151" cy="1544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 algn="just">
              <a:lnSpc>
                <a:spcPct val="131200"/>
              </a:lnSpc>
              <a:spcBef>
                <a:spcPts val="95"/>
              </a:spcBef>
            </a:pP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r>
              <a:rPr sz="1900" spc="-2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Görünür?  </a:t>
            </a: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Sorumlusu</a:t>
            </a:r>
            <a:r>
              <a:rPr sz="1900" spc="-1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Kimdir?  </a:t>
            </a: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Nerelerden</a:t>
            </a:r>
            <a:r>
              <a:rPr sz="1900" spc="-2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Girilir</a:t>
            </a:r>
            <a:r>
              <a:rPr sz="1900" spc="-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25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</a:t>
            </a:r>
            <a:r>
              <a:rPr sz="1900" spc="-12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1900" spc="-3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sz="190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içeriğinden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endParaRPr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97" y="772841"/>
            <a:ext cx="9447531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Dersin</a:t>
            </a:r>
            <a:r>
              <a:rPr sz="2800" b="1" i="0" spc="-26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70" dirty="0">
                <a:solidFill>
                  <a:schemeClr val="accent1"/>
                </a:solidFill>
                <a:latin typeface="Trebuchet MS"/>
                <a:cs typeface="Trebuchet MS"/>
              </a:rPr>
              <a:t>öğretim</a:t>
            </a:r>
            <a:r>
              <a:rPr sz="2800" b="1" i="0" spc="-29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14" dirty="0">
                <a:solidFill>
                  <a:schemeClr val="accent1"/>
                </a:solidFill>
                <a:latin typeface="Trebuchet MS"/>
                <a:cs typeface="Trebuchet MS"/>
              </a:rPr>
              <a:t>üyesi,</a:t>
            </a:r>
            <a:r>
              <a:rPr sz="2800" b="1" i="0" spc="-37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80" dirty="0">
                <a:solidFill>
                  <a:schemeClr val="accent1"/>
                </a:solidFill>
                <a:latin typeface="Trebuchet MS"/>
                <a:cs typeface="Trebuchet MS"/>
              </a:rPr>
              <a:t>OBS’de</a:t>
            </a:r>
            <a:r>
              <a:rPr sz="2800" b="1" i="0" spc="-28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bölümlerin</a:t>
            </a:r>
            <a:r>
              <a:rPr sz="2800" b="1" i="0" spc="-27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aktif</a:t>
            </a:r>
            <a:r>
              <a:rPr sz="2800" b="1" i="0" spc="-24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05" dirty="0">
                <a:solidFill>
                  <a:schemeClr val="accent1"/>
                </a:solidFill>
                <a:latin typeface="Trebuchet MS"/>
                <a:cs typeface="Trebuchet MS"/>
              </a:rPr>
              <a:t>müfredatındaki  </a:t>
            </a:r>
            <a:r>
              <a:rPr sz="2800" b="1" i="0" spc="-165" dirty="0">
                <a:solidFill>
                  <a:schemeClr val="accent1"/>
                </a:solidFill>
                <a:latin typeface="Trebuchet MS"/>
                <a:cs typeface="Trebuchet MS"/>
              </a:rPr>
              <a:t>her </a:t>
            </a:r>
            <a:r>
              <a:rPr sz="2800" b="1" i="0" spc="-150" dirty="0">
                <a:solidFill>
                  <a:schemeClr val="accent1"/>
                </a:solidFill>
                <a:latin typeface="Trebuchet MS"/>
                <a:cs typeface="Trebuchet MS"/>
              </a:rPr>
              <a:t>bir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dersin </a:t>
            </a: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tanımlamalarında</a:t>
            </a:r>
            <a:r>
              <a:rPr sz="2800" b="1" i="0" spc="-65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yazmaktadır.</a:t>
            </a:r>
            <a:endParaRPr sz="28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4467" y="2057405"/>
            <a:ext cx="9055735" cy="4092575"/>
            <a:chOff x="2664460" y="2057400"/>
            <a:chExt cx="9055735" cy="4092575"/>
          </a:xfrm>
        </p:grpSpPr>
        <p:sp>
          <p:nvSpPr>
            <p:cNvPr id="4" name="object 4"/>
            <p:cNvSpPr/>
            <p:nvPr/>
          </p:nvSpPr>
          <p:spPr>
            <a:xfrm>
              <a:off x="2664460" y="2057400"/>
              <a:ext cx="9055354" cy="4092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7960" y="2120899"/>
              <a:ext cx="8874759" cy="391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80" y="273659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3403092" y="0"/>
                  </a:moveTo>
                  <a:lnTo>
                    <a:pt x="2161794" y="1040383"/>
                  </a:lnTo>
                  <a:lnTo>
                    <a:pt x="0" y="1040383"/>
                  </a:lnTo>
                  <a:lnTo>
                    <a:pt x="0" y="2950464"/>
                  </a:lnTo>
                  <a:lnTo>
                    <a:pt x="3705860" y="2950464"/>
                  </a:lnTo>
                  <a:lnTo>
                    <a:pt x="3705860" y="1040383"/>
                  </a:lnTo>
                  <a:lnTo>
                    <a:pt x="3088259" y="1040383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0480" y="273659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0" y="1040383"/>
                  </a:moveTo>
                  <a:lnTo>
                    <a:pt x="2161794" y="1040383"/>
                  </a:lnTo>
                  <a:lnTo>
                    <a:pt x="3403092" y="0"/>
                  </a:lnTo>
                  <a:lnTo>
                    <a:pt x="3088259" y="1040383"/>
                  </a:lnTo>
                  <a:lnTo>
                    <a:pt x="3705860" y="1040383"/>
                  </a:lnTo>
                  <a:lnTo>
                    <a:pt x="3705860" y="1358772"/>
                  </a:lnTo>
                  <a:lnTo>
                    <a:pt x="3705860" y="1836292"/>
                  </a:lnTo>
                  <a:lnTo>
                    <a:pt x="3705860" y="2950464"/>
                  </a:lnTo>
                  <a:lnTo>
                    <a:pt x="3088259" y="2950464"/>
                  </a:lnTo>
                  <a:lnTo>
                    <a:pt x="2161794" y="2950464"/>
                  </a:lnTo>
                  <a:lnTo>
                    <a:pt x="0" y="2950464"/>
                  </a:lnTo>
                  <a:lnTo>
                    <a:pt x="0" y="1836292"/>
                  </a:lnTo>
                  <a:lnTo>
                    <a:pt x="0" y="1358772"/>
                  </a:lnTo>
                  <a:lnTo>
                    <a:pt x="0" y="1040383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08911" y="2101855"/>
            <a:ext cx="8912860" cy="3614323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69365">
              <a:lnSpc>
                <a:spcPts val="2510"/>
              </a:lnSpc>
              <a:spcBef>
                <a:spcPts val="5"/>
              </a:spcBef>
            </a:pPr>
            <a:r>
              <a:rPr sz="2200" b="1" spc="-35" dirty="0">
                <a:solidFill>
                  <a:srgbClr val="FF0000"/>
                </a:solidFill>
                <a:latin typeface="Trebuchet MS"/>
                <a:cs typeface="Trebuchet MS"/>
              </a:rPr>
              <a:t>Bölüm </a:t>
            </a:r>
            <a:r>
              <a:rPr sz="2200" b="1" spc="-55" dirty="0">
                <a:solidFill>
                  <a:srgbClr val="FF0000"/>
                </a:solidFill>
                <a:latin typeface="Trebuchet MS"/>
                <a:cs typeface="Trebuchet MS"/>
              </a:rPr>
              <a:t>başkanı</a:t>
            </a:r>
            <a:r>
              <a:rPr sz="2200" spc="-55" dirty="0">
                <a:latin typeface="Arial"/>
                <a:cs typeface="Arial"/>
              </a:rPr>
              <a:t>;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dersin</a:t>
            </a:r>
            <a:endParaRPr sz="2200" dirty="0">
              <a:latin typeface="Arial"/>
              <a:cs typeface="Arial"/>
            </a:endParaRPr>
          </a:p>
          <a:p>
            <a:pPr marL="1269365" marR="4236085">
              <a:lnSpc>
                <a:spcPct val="89900"/>
              </a:lnSpc>
              <a:spcBef>
                <a:spcPts val="135"/>
              </a:spcBef>
            </a:pPr>
            <a:r>
              <a:rPr sz="2200" spc="-15" dirty="0">
                <a:latin typeface="Arial"/>
                <a:cs typeface="Arial"/>
              </a:rPr>
              <a:t>öğretim </a:t>
            </a:r>
            <a:r>
              <a:rPr sz="2200" spc="-70" dirty="0">
                <a:latin typeface="Arial"/>
                <a:cs typeface="Arial"/>
              </a:rPr>
              <a:t>üyesini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belirlemesini,  </a:t>
            </a:r>
            <a:r>
              <a:rPr sz="2200" spc="15" dirty="0">
                <a:latin typeface="Arial"/>
                <a:cs typeface="Arial"/>
              </a:rPr>
              <a:t>aktif </a:t>
            </a:r>
            <a:r>
              <a:rPr sz="2200" spc="-15" dirty="0">
                <a:latin typeface="Arial"/>
                <a:cs typeface="Arial"/>
              </a:rPr>
              <a:t>müfredattaki </a:t>
            </a:r>
            <a:r>
              <a:rPr sz="2200" spc="-75" dirty="0">
                <a:latin typeface="Arial"/>
                <a:cs typeface="Arial"/>
              </a:rPr>
              <a:t>derslerde  </a:t>
            </a:r>
            <a:r>
              <a:rPr sz="2200" spc="-105" dirty="0">
                <a:latin typeface="Arial"/>
                <a:cs typeface="Arial"/>
              </a:rPr>
              <a:t>yazan </a:t>
            </a:r>
            <a:r>
              <a:rPr sz="2200" spc="-95" dirty="0">
                <a:latin typeface="Arial"/>
                <a:cs typeface="Arial"/>
              </a:rPr>
              <a:t>ders </a:t>
            </a:r>
            <a:r>
              <a:rPr sz="2200" spc="-10" dirty="0">
                <a:latin typeface="Arial"/>
                <a:cs typeface="Arial"/>
              </a:rPr>
              <a:t>öğretim </a:t>
            </a:r>
            <a:r>
              <a:rPr sz="2200" spc="-45" dirty="0">
                <a:latin typeface="Arial"/>
                <a:cs typeface="Arial"/>
              </a:rPr>
              <a:t>üyelerini  girerek/değiştirerek</a:t>
            </a:r>
            <a:endParaRPr sz="2200" dirty="0">
              <a:latin typeface="Arial"/>
              <a:cs typeface="Arial"/>
            </a:endParaRPr>
          </a:p>
          <a:p>
            <a:pPr marL="1269365">
              <a:lnSpc>
                <a:spcPts val="2380"/>
              </a:lnSpc>
            </a:pPr>
            <a:r>
              <a:rPr sz="2200" b="1" spc="-105" dirty="0">
                <a:solidFill>
                  <a:srgbClr val="FF0000"/>
                </a:solidFill>
                <a:latin typeface="Trebuchet MS"/>
                <a:cs typeface="Trebuchet MS"/>
              </a:rPr>
              <a:t>düzenleme</a:t>
            </a:r>
            <a:r>
              <a:rPr sz="22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10" dirty="0">
                <a:solidFill>
                  <a:srgbClr val="FF0000"/>
                </a:solidFill>
                <a:latin typeface="Trebuchet MS"/>
                <a:cs typeface="Trebuchet MS"/>
              </a:rPr>
              <a:t>yapabilir.</a:t>
            </a:r>
            <a:endParaRPr sz="22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5655" y="2331720"/>
            <a:ext cx="4588511" cy="574040"/>
            <a:chOff x="5835650" y="2331720"/>
            <a:chExt cx="4588510" cy="574040"/>
          </a:xfrm>
        </p:grpSpPr>
        <p:sp>
          <p:nvSpPr>
            <p:cNvPr id="10" name="object 10"/>
            <p:cNvSpPr/>
            <p:nvPr/>
          </p:nvSpPr>
          <p:spPr>
            <a:xfrm>
              <a:off x="7363460" y="2593340"/>
              <a:ext cx="3022600" cy="274320"/>
            </a:xfrm>
            <a:custGeom>
              <a:avLst/>
              <a:gdLst/>
              <a:ahLst/>
              <a:cxnLst/>
              <a:rect l="l" t="t" r="r" b="b"/>
              <a:pathLst>
                <a:path w="3022600" h="274319">
                  <a:moveTo>
                    <a:pt x="0" y="45720"/>
                  </a:moveTo>
                  <a:lnTo>
                    <a:pt x="3589" y="27914"/>
                  </a:lnTo>
                  <a:lnTo>
                    <a:pt x="13382" y="13382"/>
                  </a:lnTo>
                  <a:lnTo>
                    <a:pt x="27914" y="3589"/>
                  </a:lnTo>
                  <a:lnTo>
                    <a:pt x="45720" y="0"/>
                  </a:lnTo>
                  <a:lnTo>
                    <a:pt x="2976880" y="0"/>
                  </a:lnTo>
                  <a:lnTo>
                    <a:pt x="2994685" y="3589"/>
                  </a:lnTo>
                  <a:lnTo>
                    <a:pt x="3009217" y="13382"/>
                  </a:lnTo>
                  <a:lnTo>
                    <a:pt x="3019010" y="27914"/>
                  </a:lnTo>
                  <a:lnTo>
                    <a:pt x="3022600" y="45720"/>
                  </a:lnTo>
                  <a:lnTo>
                    <a:pt x="3022600" y="228600"/>
                  </a:lnTo>
                  <a:lnTo>
                    <a:pt x="3019010" y="246405"/>
                  </a:lnTo>
                  <a:lnTo>
                    <a:pt x="3009217" y="260937"/>
                  </a:lnTo>
                  <a:lnTo>
                    <a:pt x="2994685" y="270730"/>
                  </a:lnTo>
                  <a:lnTo>
                    <a:pt x="2976880" y="274320"/>
                  </a:lnTo>
                  <a:lnTo>
                    <a:pt x="45720" y="274320"/>
                  </a:lnTo>
                  <a:lnTo>
                    <a:pt x="27914" y="270730"/>
                  </a:lnTo>
                  <a:lnTo>
                    <a:pt x="13382" y="260937"/>
                  </a:lnTo>
                  <a:lnTo>
                    <a:pt x="3589" y="246405"/>
                  </a:lnTo>
                  <a:lnTo>
                    <a:pt x="0" y="228600"/>
                  </a:lnTo>
                  <a:lnTo>
                    <a:pt x="0" y="4572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5650" y="2331720"/>
              <a:ext cx="1142365" cy="175260"/>
            </a:xfrm>
            <a:custGeom>
              <a:avLst/>
              <a:gdLst/>
              <a:ahLst/>
              <a:cxnLst/>
              <a:rect l="l" t="t" r="r" b="b"/>
              <a:pathLst>
                <a:path w="1142365" h="175260">
                  <a:moveTo>
                    <a:pt x="966724" y="0"/>
                  </a:moveTo>
                  <a:lnTo>
                    <a:pt x="966724" y="175259"/>
                  </a:lnTo>
                  <a:lnTo>
                    <a:pt x="1083563" y="116839"/>
                  </a:lnTo>
                  <a:lnTo>
                    <a:pt x="995933" y="116839"/>
                  </a:lnTo>
                  <a:lnTo>
                    <a:pt x="995933" y="58419"/>
                  </a:lnTo>
                  <a:lnTo>
                    <a:pt x="1083563" y="58419"/>
                  </a:lnTo>
                  <a:lnTo>
                    <a:pt x="966724" y="0"/>
                  </a:lnTo>
                  <a:close/>
                </a:path>
                <a:path w="1142365" h="175260">
                  <a:moveTo>
                    <a:pt x="966724" y="58419"/>
                  </a:moveTo>
                  <a:lnTo>
                    <a:pt x="0" y="58419"/>
                  </a:lnTo>
                  <a:lnTo>
                    <a:pt x="0" y="116839"/>
                  </a:lnTo>
                  <a:lnTo>
                    <a:pt x="966724" y="116839"/>
                  </a:lnTo>
                  <a:lnTo>
                    <a:pt x="966724" y="58419"/>
                  </a:lnTo>
                  <a:close/>
                </a:path>
                <a:path w="1142365" h="175260">
                  <a:moveTo>
                    <a:pt x="1083563" y="58419"/>
                  </a:moveTo>
                  <a:lnTo>
                    <a:pt x="995933" y="58419"/>
                  </a:lnTo>
                  <a:lnTo>
                    <a:pt x="995933" y="116839"/>
                  </a:lnTo>
                  <a:lnTo>
                    <a:pt x="1083563" y="116839"/>
                  </a:lnTo>
                  <a:lnTo>
                    <a:pt x="1141983" y="87629"/>
                  </a:lnTo>
                  <a:lnTo>
                    <a:pt x="1083563" y="584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3028950"/>
            <a:ext cx="2828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1" y="1085850"/>
            <a:ext cx="94615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object 6"/>
          <p:cNvGrpSpPr/>
          <p:nvPr/>
        </p:nvGrpSpPr>
        <p:grpSpPr>
          <a:xfrm>
            <a:off x="1600200" y="1935479"/>
            <a:ext cx="2839720" cy="1412240"/>
            <a:chOff x="5496559" y="1935479"/>
            <a:chExt cx="2839720" cy="1412240"/>
          </a:xfrm>
        </p:grpSpPr>
        <p:sp>
          <p:nvSpPr>
            <p:cNvPr id="7" name="object 7"/>
            <p:cNvSpPr/>
            <p:nvPr/>
          </p:nvSpPr>
          <p:spPr>
            <a:xfrm>
              <a:off x="7418069" y="1935479"/>
              <a:ext cx="793115" cy="114300"/>
            </a:xfrm>
            <a:custGeom>
              <a:avLst/>
              <a:gdLst/>
              <a:ahLst/>
              <a:cxnLst/>
              <a:rect l="l" t="t" r="r" b="b"/>
              <a:pathLst>
                <a:path w="793115" h="114300">
                  <a:moveTo>
                    <a:pt x="678814" y="0"/>
                  </a:moveTo>
                  <a:lnTo>
                    <a:pt x="678814" y="114300"/>
                  </a:lnTo>
                  <a:lnTo>
                    <a:pt x="755014" y="76200"/>
                  </a:lnTo>
                  <a:lnTo>
                    <a:pt x="697864" y="76200"/>
                  </a:lnTo>
                  <a:lnTo>
                    <a:pt x="697864" y="38100"/>
                  </a:lnTo>
                  <a:lnTo>
                    <a:pt x="755014" y="38100"/>
                  </a:lnTo>
                  <a:lnTo>
                    <a:pt x="678814" y="0"/>
                  </a:lnTo>
                  <a:close/>
                </a:path>
                <a:path w="793115" h="114300">
                  <a:moveTo>
                    <a:pt x="67881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678814" y="76200"/>
                  </a:lnTo>
                  <a:lnTo>
                    <a:pt x="678814" y="38100"/>
                  </a:lnTo>
                  <a:close/>
                </a:path>
                <a:path w="793115" h="114300">
                  <a:moveTo>
                    <a:pt x="755014" y="38100"/>
                  </a:moveTo>
                  <a:lnTo>
                    <a:pt x="697864" y="38100"/>
                  </a:lnTo>
                  <a:lnTo>
                    <a:pt x="697864" y="76200"/>
                  </a:lnTo>
                  <a:lnTo>
                    <a:pt x="755014" y="76200"/>
                  </a:lnTo>
                  <a:lnTo>
                    <a:pt x="793114" y="57150"/>
                  </a:lnTo>
                  <a:lnTo>
                    <a:pt x="75501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5506719" y="2082799"/>
              <a:ext cx="2819400" cy="1254760"/>
            </a:xfrm>
            <a:custGeom>
              <a:avLst/>
              <a:gdLst/>
              <a:ahLst/>
              <a:cxnLst/>
              <a:rect l="l" t="t" r="r" b="b"/>
              <a:pathLst>
                <a:path w="2819400" h="1254760">
                  <a:moveTo>
                    <a:pt x="2819146" y="0"/>
                  </a:moveTo>
                  <a:lnTo>
                    <a:pt x="1114171" y="825500"/>
                  </a:lnTo>
                  <a:lnTo>
                    <a:pt x="0" y="825500"/>
                  </a:lnTo>
                  <a:lnTo>
                    <a:pt x="0" y="1254760"/>
                  </a:lnTo>
                  <a:lnTo>
                    <a:pt x="1910079" y="1254760"/>
                  </a:lnTo>
                  <a:lnTo>
                    <a:pt x="1910079" y="825500"/>
                  </a:lnTo>
                  <a:lnTo>
                    <a:pt x="1591690" y="825500"/>
                  </a:lnTo>
                  <a:lnTo>
                    <a:pt x="2819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5506719" y="2082799"/>
              <a:ext cx="2819400" cy="1254760"/>
            </a:xfrm>
            <a:custGeom>
              <a:avLst/>
              <a:gdLst/>
              <a:ahLst/>
              <a:cxnLst/>
              <a:rect l="l" t="t" r="r" b="b"/>
              <a:pathLst>
                <a:path w="2819400" h="1254760">
                  <a:moveTo>
                    <a:pt x="0" y="825500"/>
                  </a:moveTo>
                  <a:lnTo>
                    <a:pt x="1114171" y="825500"/>
                  </a:lnTo>
                  <a:lnTo>
                    <a:pt x="2819146" y="0"/>
                  </a:lnTo>
                  <a:lnTo>
                    <a:pt x="1591690" y="825500"/>
                  </a:lnTo>
                  <a:lnTo>
                    <a:pt x="1910079" y="825500"/>
                  </a:lnTo>
                  <a:lnTo>
                    <a:pt x="1910079" y="897001"/>
                  </a:lnTo>
                  <a:lnTo>
                    <a:pt x="1910079" y="1004315"/>
                  </a:lnTo>
                  <a:lnTo>
                    <a:pt x="1910079" y="1254760"/>
                  </a:lnTo>
                  <a:lnTo>
                    <a:pt x="1591690" y="1254760"/>
                  </a:lnTo>
                  <a:lnTo>
                    <a:pt x="1114171" y="1254760"/>
                  </a:lnTo>
                  <a:lnTo>
                    <a:pt x="0" y="1254760"/>
                  </a:lnTo>
                  <a:lnTo>
                    <a:pt x="0" y="1004315"/>
                  </a:lnTo>
                  <a:lnTo>
                    <a:pt x="0" y="897001"/>
                  </a:lnTo>
                  <a:lnTo>
                    <a:pt x="0" y="82550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1611460" y="2901298"/>
            <a:ext cx="19062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Aktif Müfredat</a:t>
            </a:r>
            <a:endParaRPr lang="tr-TR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9448800" y="4848860"/>
            <a:ext cx="1295400" cy="281940"/>
          </a:xfrm>
          <a:custGeom>
            <a:avLst/>
            <a:gdLst/>
            <a:ahLst/>
            <a:cxnLst/>
            <a:rect l="l" t="t" r="r" b="b"/>
            <a:pathLst>
              <a:path w="1135379" h="281939">
                <a:moveTo>
                  <a:pt x="0" y="46989"/>
                </a:moveTo>
                <a:lnTo>
                  <a:pt x="3698" y="28717"/>
                </a:lnTo>
                <a:lnTo>
                  <a:pt x="13779" y="13779"/>
                </a:lnTo>
                <a:lnTo>
                  <a:pt x="28717" y="3698"/>
                </a:lnTo>
                <a:lnTo>
                  <a:pt x="46990" y="0"/>
                </a:lnTo>
                <a:lnTo>
                  <a:pt x="1088390" y="0"/>
                </a:lnTo>
                <a:lnTo>
                  <a:pt x="1106662" y="3698"/>
                </a:lnTo>
                <a:lnTo>
                  <a:pt x="1121600" y="13779"/>
                </a:lnTo>
                <a:lnTo>
                  <a:pt x="1131681" y="28717"/>
                </a:lnTo>
                <a:lnTo>
                  <a:pt x="1135379" y="46989"/>
                </a:lnTo>
                <a:lnTo>
                  <a:pt x="1135379" y="234950"/>
                </a:lnTo>
                <a:lnTo>
                  <a:pt x="1131681" y="253222"/>
                </a:lnTo>
                <a:lnTo>
                  <a:pt x="1121600" y="268160"/>
                </a:lnTo>
                <a:lnTo>
                  <a:pt x="1106662" y="278241"/>
                </a:lnTo>
                <a:lnTo>
                  <a:pt x="1088390" y="281940"/>
                </a:lnTo>
                <a:lnTo>
                  <a:pt x="46990" y="281940"/>
                </a:lnTo>
                <a:lnTo>
                  <a:pt x="28717" y="278241"/>
                </a:lnTo>
                <a:lnTo>
                  <a:pt x="13779" y="268160"/>
                </a:lnTo>
                <a:lnTo>
                  <a:pt x="3698" y="253222"/>
                </a:lnTo>
                <a:lnTo>
                  <a:pt x="0" y="234950"/>
                </a:lnTo>
                <a:lnTo>
                  <a:pt x="0" y="46989"/>
                </a:lnTo>
                <a:close/>
              </a:path>
            </a:pathLst>
          </a:custGeom>
          <a:ln w="761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ikdörtgen Belirtme Çizgisi 2"/>
          <p:cNvSpPr/>
          <p:nvPr/>
        </p:nvSpPr>
        <p:spPr>
          <a:xfrm>
            <a:off x="5105400" y="2710179"/>
            <a:ext cx="5171440" cy="1701037"/>
          </a:xfrm>
          <a:prstGeom prst="wedgeRectCallout">
            <a:avLst>
              <a:gd name="adj1" fmla="val -69456"/>
              <a:gd name="adj2" fmla="val 69376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Yeni bir müfredat oluşturulurken çoğalt tıklanarak yeni müfredat oluşturulup, bu yeni müfredat üzerinden değişiklikler yapılmalıdır. Aksi taktirde müfredat dönem kuralları, öğretim üyesi bilgileri gibi bilgilerin  yeniden girilmesi gerekecektir.</a:t>
            </a:r>
          </a:p>
        </p:txBody>
      </p:sp>
      <p:sp>
        <p:nvSpPr>
          <p:cNvPr id="12" name="object 5"/>
          <p:cNvSpPr/>
          <p:nvPr/>
        </p:nvSpPr>
        <p:spPr>
          <a:xfrm>
            <a:off x="3521710" y="4860290"/>
            <a:ext cx="1295400" cy="281940"/>
          </a:xfrm>
          <a:custGeom>
            <a:avLst/>
            <a:gdLst/>
            <a:ahLst/>
            <a:cxnLst/>
            <a:rect l="l" t="t" r="r" b="b"/>
            <a:pathLst>
              <a:path w="1135379" h="281939">
                <a:moveTo>
                  <a:pt x="0" y="46989"/>
                </a:moveTo>
                <a:lnTo>
                  <a:pt x="3698" y="28717"/>
                </a:lnTo>
                <a:lnTo>
                  <a:pt x="13779" y="13779"/>
                </a:lnTo>
                <a:lnTo>
                  <a:pt x="28717" y="3698"/>
                </a:lnTo>
                <a:lnTo>
                  <a:pt x="46990" y="0"/>
                </a:lnTo>
                <a:lnTo>
                  <a:pt x="1088390" y="0"/>
                </a:lnTo>
                <a:lnTo>
                  <a:pt x="1106662" y="3698"/>
                </a:lnTo>
                <a:lnTo>
                  <a:pt x="1121600" y="13779"/>
                </a:lnTo>
                <a:lnTo>
                  <a:pt x="1131681" y="28717"/>
                </a:lnTo>
                <a:lnTo>
                  <a:pt x="1135379" y="46989"/>
                </a:lnTo>
                <a:lnTo>
                  <a:pt x="1135379" y="234950"/>
                </a:lnTo>
                <a:lnTo>
                  <a:pt x="1131681" y="253222"/>
                </a:lnTo>
                <a:lnTo>
                  <a:pt x="1121600" y="268160"/>
                </a:lnTo>
                <a:lnTo>
                  <a:pt x="1106662" y="278241"/>
                </a:lnTo>
                <a:lnTo>
                  <a:pt x="1088390" y="281940"/>
                </a:lnTo>
                <a:lnTo>
                  <a:pt x="46990" y="281940"/>
                </a:lnTo>
                <a:lnTo>
                  <a:pt x="28717" y="278241"/>
                </a:lnTo>
                <a:lnTo>
                  <a:pt x="13779" y="268160"/>
                </a:lnTo>
                <a:lnTo>
                  <a:pt x="3698" y="253222"/>
                </a:lnTo>
                <a:lnTo>
                  <a:pt x="0" y="234950"/>
                </a:lnTo>
                <a:lnTo>
                  <a:pt x="0" y="46989"/>
                </a:lnTo>
                <a:close/>
              </a:path>
            </a:pathLst>
          </a:custGeom>
          <a:ln w="761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8839200" cy="63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7"/>
          <p:cNvSpPr/>
          <p:nvPr/>
        </p:nvSpPr>
        <p:spPr>
          <a:xfrm rot="21375802">
            <a:off x="234316" y="2822579"/>
            <a:ext cx="527685" cy="225425"/>
          </a:xfrm>
          <a:custGeom>
            <a:avLst/>
            <a:gdLst/>
            <a:ahLst/>
            <a:cxnLst/>
            <a:rect l="l" t="t" r="r" b="b"/>
            <a:pathLst>
              <a:path w="527685" h="225425">
                <a:moveTo>
                  <a:pt x="295907" y="150253"/>
                </a:moveTo>
                <a:lnTo>
                  <a:pt x="282992" y="225298"/>
                </a:lnTo>
                <a:lnTo>
                  <a:pt x="510013" y="156717"/>
                </a:lnTo>
                <a:lnTo>
                  <a:pt x="333462" y="156717"/>
                </a:lnTo>
                <a:lnTo>
                  <a:pt x="295907" y="150253"/>
                </a:lnTo>
                <a:close/>
              </a:path>
              <a:path w="527685" h="225425">
                <a:moveTo>
                  <a:pt x="308846" y="75070"/>
                </a:moveTo>
                <a:lnTo>
                  <a:pt x="295907" y="150253"/>
                </a:lnTo>
                <a:lnTo>
                  <a:pt x="333462" y="156717"/>
                </a:lnTo>
                <a:lnTo>
                  <a:pt x="346391" y="81534"/>
                </a:lnTo>
                <a:lnTo>
                  <a:pt x="308846" y="75070"/>
                </a:lnTo>
                <a:close/>
              </a:path>
              <a:path w="527685" h="225425">
                <a:moveTo>
                  <a:pt x="321765" y="0"/>
                </a:moveTo>
                <a:lnTo>
                  <a:pt x="308846" y="75070"/>
                </a:lnTo>
                <a:lnTo>
                  <a:pt x="346391" y="81534"/>
                </a:lnTo>
                <a:lnTo>
                  <a:pt x="333462" y="156717"/>
                </a:lnTo>
                <a:lnTo>
                  <a:pt x="510013" y="156717"/>
                </a:lnTo>
                <a:lnTo>
                  <a:pt x="527671" y="151384"/>
                </a:lnTo>
                <a:lnTo>
                  <a:pt x="321765" y="0"/>
                </a:lnTo>
                <a:close/>
              </a:path>
              <a:path w="527685" h="225425">
                <a:moveTo>
                  <a:pt x="12926" y="24129"/>
                </a:moveTo>
                <a:lnTo>
                  <a:pt x="0" y="99313"/>
                </a:lnTo>
                <a:lnTo>
                  <a:pt x="295907" y="150253"/>
                </a:lnTo>
                <a:lnTo>
                  <a:pt x="308846" y="75070"/>
                </a:lnTo>
                <a:lnTo>
                  <a:pt x="12926" y="241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2743201" y="6070607"/>
            <a:ext cx="1805939" cy="259079"/>
          </a:xfrm>
          <a:custGeom>
            <a:avLst/>
            <a:gdLst/>
            <a:ahLst/>
            <a:cxnLst/>
            <a:rect l="l" t="t" r="r" b="b"/>
            <a:pathLst>
              <a:path w="1805939" h="259079">
                <a:moveTo>
                  <a:pt x="0" y="43179"/>
                </a:moveTo>
                <a:lnTo>
                  <a:pt x="3389" y="26371"/>
                </a:lnTo>
                <a:lnTo>
                  <a:pt x="12636" y="12646"/>
                </a:lnTo>
                <a:lnTo>
                  <a:pt x="26360" y="3392"/>
                </a:lnTo>
                <a:lnTo>
                  <a:pt x="43179" y="0"/>
                </a:lnTo>
                <a:lnTo>
                  <a:pt x="1762760" y="0"/>
                </a:lnTo>
                <a:lnTo>
                  <a:pt x="1779579" y="3392"/>
                </a:lnTo>
                <a:lnTo>
                  <a:pt x="1793303" y="12646"/>
                </a:lnTo>
                <a:lnTo>
                  <a:pt x="1802550" y="26371"/>
                </a:lnTo>
                <a:lnTo>
                  <a:pt x="1805939" y="43179"/>
                </a:lnTo>
                <a:lnTo>
                  <a:pt x="1805939" y="215899"/>
                </a:lnTo>
                <a:lnTo>
                  <a:pt x="1802550" y="232708"/>
                </a:lnTo>
                <a:lnTo>
                  <a:pt x="1793303" y="246433"/>
                </a:lnTo>
                <a:lnTo>
                  <a:pt x="1779579" y="255687"/>
                </a:lnTo>
                <a:lnTo>
                  <a:pt x="1762760" y="259079"/>
                </a:lnTo>
                <a:lnTo>
                  <a:pt x="43179" y="259079"/>
                </a:lnTo>
                <a:lnTo>
                  <a:pt x="26360" y="255687"/>
                </a:lnTo>
                <a:lnTo>
                  <a:pt x="12636" y="246433"/>
                </a:lnTo>
                <a:lnTo>
                  <a:pt x="3389" y="232708"/>
                </a:lnTo>
                <a:lnTo>
                  <a:pt x="0" y="215899"/>
                </a:lnTo>
                <a:lnTo>
                  <a:pt x="0" y="43179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742956" y="2822579"/>
            <a:ext cx="3143245" cy="259079"/>
          </a:xfrm>
          <a:custGeom>
            <a:avLst/>
            <a:gdLst/>
            <a:ahLst/>
            <a:cxnLst/>
            <a:rect l="l" t="t" r="r" b="b"/>
            <a:pathLst>
              <a:path w="1805939" h="259079">
                <a:moveTo>
                  <a:pt x="0" y="43179"/>
                </a:moveTo>
                <a:lnTo>
                  <a:pt x="3389" y="26371"/>
                </a:lnTo>
                <a:lnTo>
                  <a:pt x="12636" y="12646"/>
                </a:lnTo>
                <a:lnTo>
                  <a:pt x="26360" y="3392"/>
                </a:lnTo>
                <a:lnTo>
                  <a:pt x="43179" y="0"/>
                </a:lnTo>
                <a:lnTo>
                  <a:pt x="1762760" y="0"/>
                </a:lnTo>
                <a:lnTo>
                  <a:pt x="1779579" y="3392"/>
                </a:lnTo>
                <a:lnTo>
                  <a:pt x="1793303" y="12646"/>
                </a:lnTo>
                <a:lnTo>
                  <a:pt x="1802550" y="26371"/>
                </a:lnTo>
                <a:lnTo>
                  <a:pt x="1805939" y="43179"/>
                </a:lnTo>
                <a:lnTo>
                  <a:pt x="1805939" y="215899"/>
                </a:lnTo>
                <a:lnTo>
                  <a:pt x="1802550" y="232708"/>
                </a:lnTo>
                <a:lnTo>
                  <a:pt x="1793303" y="246433"/>
                </a:lnTo>
                <a:lnTo>
                  <a:pt x="1779579" y="255687"/>
                </a:lnTo>
                <a:lnTo>
                  <a:pt x="1762760" y="259079"/>
                </a:lnTo>
                <a:lnTo>
                  <a:pt x="43179" y="259079"/>
                </a:lnTo>
                <a:lnTo>
                  <a:pt x="26360" y="255687"/>
                </a:lnTo>
                <a:lnTo>
                  <a:pt x="12636" y="246433"/>
                </a:lnTo>
                <a:lnTo>
                  <a:pt x="3389" y="232708"/>
                </a:lnTo>
                <a:lnTo>
                  <a:pt x="0" y="215899"/>
                </a:lnTo>
                <a:lnTo>
                  <a:pt x="0" y="43179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ikdörtgen Belirtme Çizgisi 10"/>
          <p:cNvSpPr/>
          <p:nvPr/>
        </p:nvSpPr>
        <p:spPr>
          <a:xfrm>
            <a:off x="2314578" y="3653607"/>
            <a:ext cx="2720340" cy="1600200"/>
          </a:xfrm>
          <a:prstGeom prst="wedgeRectCallout">
            <a:avLst>
              <a:gd name="adj1" fmla="val -20211"/>
              <a:gd name="adj2" fmla="val 83664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Dersi seçip değiştir dediğimizde öğretim üyesi görülebilir.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342"/>
            <a:ext cx="112776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object 3"/>
          <p:cNvGrpSpPr/>
          <p:nvPr/>
        </p:nvGrpSpPr>
        <p:grpSpPr>
          <a:xfrm>
            <a:off x="381002" y="3124199"/>
            <a:ext cx="3705860" cy="2140200"/>
            <a:chOff x="2849880" y="3261905"/>
            <a:chExt cx="3705860" cy="2950845"/>
          </a:xfrm>
        </p:grpSpPr>
        <p:sp>
          <p:nvSpPr>
            <p:cNvPr id="17" name="object 6"/>
            <p:cNvSpPr/>
            <p:nvPr/>
          </p:nvSpPr>
          <p:spPr>
            <a:xfrm>
              <a:off x="2964180" y="3261905"/>
              <a:ext cx="34772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3403092" y="0"/>
                  </a:moveTo>
                  <a:lnTo>
                    <a:pt x="2161794" y="1040383"/>
                  </a:lnTo>
                  <a:lnTo>
                    <a:pt x="0" y="1040383"/>
                  </a:lnTo>
                  <a:lnTo>
                    <a:pt x="0" y="2950464"/>
                  </a:lnTo>
                  <a:lnTo>
                    <a:pt x="3705860" y="2950464"/>
                  </a:lnTo>
                  <a:lnTo>
                    <a:pt x="3705860" y="1040383"/>
                  </a:lnTo>
                  <a:lnTo>
                    <a:pt x="3088259" y="1040383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tr-TR" dirty="0"/>
            </a:p>
            <a:p>
              <a:endParaRPr lang="tr-TR" dirty="0" smtClean="0"/>
            </a:p>
            <a:p>
              <a:endParaRPr lang="tr-TR" dirty="0"/>
            </a:p>
            <a:p>
              <a:endParaRPr lang="tr-TR" dirty="0" smtClean="0"/>
            </a:p>
            <a:p>
              <a:r>
                <a:rPr lang="tr-TR" b="1" spc="-50" dirty="0" smtClean="0">
                  <a:latin typeface="Trebuchet MS"/>
                  <a:cs typeface="Trebuchet MS"/>
                </a:rPr>
                <a:t> Dersin</a:t>
              </a:r>
              <a:r>
                <a:rPr lang="tr-TR" b="1" spc="-160" dirty="0" smtClean="0">
                  <a:latin typeface="Trebuchet MS"/>
                  <a:cs typeface="Trebuchet MS"/>
                </a:rPr>
                <a:t> </a:t>
              </a:r>
              <a:r>
                <a:rPr lang="tr-TR" b="1" spc="-20" dirty="0">
                  <a:latin typeface="Trebuchet MS"/>
                  <a:cs typeface="Trebuchet MS"/>
                </a:rPr>
                <a:t>Bologna</a:t>
              </a:r>
              <a:r>
                <a:rPr lang="tr-TR" b="1" spc="-245" dirty="0">
                  <a:latin typeface="Trebuchet MS"/>
                  <a:cs typeface="Trebuchet MS"/>
                </a:rPr>
                <a:t> </a:t>
              </a:r>
              <a:r>
                <a:rPr lang="tr-TR" b="1" spc="-80" dirty="0">
                  <a:latin typeface="Trebuchet MS"/>
                  <a:cs typeface="Trebuchet MS"/>
                </a:rPr>
                <a:t>Tanımlarını</a:t>
              </a:r>
              <a:r>
                <a:rPr lang="tr-TR" b="1" spc="-145" dirty="0">
                  <a:latin typeface="Trebuchet MS"/>
                  <a:cs typeface="Trebuchet MS"/>
                </a:rPr>
                <a:t> </a:t>
              </a:r>
              <a:r>
                <a:rPr lang="tr-TR" b="1" spc="-50" dirty="0">
                  <a:latin typeface="Trebuchet MS"/>
                  <a:cs typeface="Trebuchet MS"/>
                </a:rPr>
                <a:t>girme  sorumluluğu olan </a:t>
              </a:r>
              <a:r>
                <a:rPr lang="tr-TR" b="1" spc="-45" dirty="0">
                  <a:latin typeface="Trebuchet MS"/>
                  <a:cs typeface="Trebuchet MS"/>
                </a:rPr>
                <a:t>öğretim </a:t>
              </a:r>
              <a:r>
                <a:rPr lang="tr-TR" b="1" spc="-60" dirty="0">
                  <a:latin typeface="Trebuchet MS"/>
                  <a:cs typeface="Trebuchet MS"/>
                </a:rPr>
                <a:t>üyesi  </a:t>
              </a:r>
              <a:r>
                <a:rPr lang="tr-TR" sz="2000" b="1" spc="-70" dirty="0">
                  <a:solidFill>
                    <a:srgbClr val="FF0000"/>
                  </a:solidFill>
                  <a:latin typeface="Trebuchet MS"/>
                  <a:cs typeface="Trebuchet MS"/>
                </a:rPr>
                <a:t>burada</a:t>
              </a:r>
              <a:r>
                <a:rPr lang="tr-TR" sz="2000" b="1" spc="-215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lang="tr-TR" b="1" spc="-70" dirty="0">
                  <a:latin typeface="Trebuchet MS"/>
                  <a:cs typeface="Trebuchet MS"/>
                </a:rPr>
                <a:t>yazmaktadır.</a:t>
              </a:r>
              <a:endParaRPr lang="tr-TR" dirty="0">
                <a:latin typeface="Trebuchet MS"/>
                <a:cs typeface="Trebuchet MS"/>
              </a:endParaRPr>
            </a:p>
            <a:p>
              <a:endParaRPr dirty="0"/>
            </a:p>
          </p:txBody>
        </p:sp>
        <p:sp>
          <p:nvSpPr>
            <p:cNvPr id="18" name="object 7"/>
            <p:cNvSpPr/>
            <p:nvPr/>
          </p:nvSpPr>
          <p:spPr>
            <a:xfrm>
              <a:off x="2849880" y="326190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0" y="1040383"/>
                  </a:moveTo>
                  <a:lnTo>
                    <a:pt x="2161794" y="1040383"/>
                  </a:lnTo>
                  <a:lnTo>
                    <a:pt x="3403092" y="0"/>
                  </a:lnTo>
                  <a:lnTo>
                    <a:pt x="3088259" y="1040383"/>
                  </a:lnTo>
                  <a:lnTo>
                    <a:pt x="3705860" y="1040383"/>
                  </a:lnTo>
                  <a:lnTo>
                    <a:pt x="3705860" y="1358772"/>
                  </a:lnTo>
                  <a:lnTo>
                    <a:pt x="3705860" y="1836292"/>
                  </a:lnTo>
                  <a:lnTo>
                    <a:pt x="3705860" y="2950464"/>
                  </a:lnTo>
                  <a:lnTo>
                    <a:pt x="3088259" y="2950464"/>
                  </a:lnTo>
                  <a:lnTo>
                    <a:pt x="2161794" y="2950464"/>
                  </a:lnTo>
                  <a:lnTo>
                    <a:pt x="0" y="2950464"/>
                  </a:lnTo>
                  <a:lnTo>
                    <a:pt x="0" y="1836292"/>
                  </a:lnTo>
                  <a:lnTo>
                    <a:pt x="0" y="1358772"/>
                  </a:lnTo>
                  <a:lnTo>
                    <a:pt x="0" y="1040383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214" y="2367956"/>
            <a:ext cx="8499475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20"/>
              </a:lnSpc>
              <a:spcBef>
                <a:spcPts val="100"/>
              </a:spcBef>
            </a:pPr>
            <a:r>
              <a:rPr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48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81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5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18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r>
              <a:rPr lang="tr-T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-204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Girilir</a:t>
            </a:r>
            <a:r>
              <a:rPr sz="4800" b="1" i="0" u="sng" spc="-204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4800" b="1" i="0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2585" y="640086"/>
            <a:ext cx="3238755" cy="5326634"/>
            <a:chOff x="1592580" y="640080"/>
            <a:chExt cx="3238754" cy="5326634"/>
          </a:xfrm>
        </p:grpSpPr>
        <p:sp>
          <p:nvSpPr>
            <p:cNvPr id="3" name="object 3"/>
            <p:cNvSpPr/>
            <p:nvPr/>
          </p:nvSpPr>
          <p:spPr>
            <a:xfrm>
              <a:off x="1592580" y="640080"/>
              <a:ext cx="3238754" cy="53266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6080" y="703580"/>
              <a:ext cx="3058160" cy="5146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7030" y="684530"/>
              <a:ext cx="3096260" cy="5184140"/>
            </a:xfrm>
            <a:custGeom>
              <a:avLst/>
              <a:gdLst/>
              <a:ahLst/>
              <a:cxnLst/>
              <a:rect l="l" t="t" r="r" b="b"/>
              <a:pathLst>
                <a:path w="3096260" h="5184140">
                  <a:moveTo>
                    <a:pt x="0" y="5184140"/>
                  </a:moveTo>
                  <a:lnTo>
                    <a:pt x="3096260" y="5184140"/>
                  </a:lnTo>
                  <a:lnTo>
                    <a:pt x="3096260" y="0"/>
                  </a:lnTo>
                  <a:lnTo>
                    <a:pt x="0" y="0"/>
                  </a:lnTo>
                  <a:lnTo>
                    <a:pt x="0" y="51841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081" y="4859020"/>
              <a:ext cx="2367978" cy="474974"/>
            </a:xfrm>
            <a:custGeom>
              <a:avLst/>
              <a:gdLst/>
              <a:ahLst/>
              <a:cxnLst/>
              <a:rect l="l" t="t" r="r" b="b"/>
              <a:pathLst>
                <a:path w="1717039" h="309879">
                  <a:moveTo>
                    <a:pt x="0" y="51688"/>
                  </a:moveTo>
                  <a:lnTo>
                    <a:pt x="4058" y="31557"/>
                  </a:lnTo>
                  <a:lnTo>
                    <a:pt x="15128" y="15128"/>
                  </a:lnTo>
                  <a:lnTo>
                    <a:pt x="31557" y="4058"/>
                  </a:lnTo>
                  <a:lnTo>
                    <a:pt x="51688" y="0"/>
                  </a:lnTo>
                  <a:lnTo>
                    <a:pt x="1665350" y="0"/>
                  </a:lnTo>
                  <a:lnTo>
                    <a:pt x="1685482" y="4058"/>
                  </a:lnTo>
                  <a:lnTo>
                    <a:pt x="1701911" y="15128"/>
                  </a:lnTo>
                  <a:lnTo>
                    <a:pt x="1712981" y="31557"/>
                  </a:lnTo>
                  <a:lnTo>
                    <a:pt x="1717040" y="51688"/>
                  </a:lnTo>
                  <a:lnTo>
                    <a:pt x="1717040" y="258190"/>
                  </a:lnTo>
                  <a:lnTo>
                    <a:pt x="1712981" y="278322"/>
                  </a:lnTo>
                  <a:lnTo>
                    <a:pt x="1701911" y="294751"/>
                  </a:lnTo>
                  <a:lnTo>
                    <a:pt x="1685482" y="305821"/>
                  </a:lnTo>
                  <a:lnTo>
                    <a:pt x="1665350" y="309879"/>
                  </a:lnTo>
                  <a:lnTo>
                    <a:pt x="51688" y="309879"/>
                  </a:lnTo>
                  <a:lnTo>
                    <a:pt x="31557" y="305821"/>
                  </a:lnTo>
                  <a:lnTo>
                    <a:pt x="15128" y="294751"/>
                  </a:lnTo>
                  <a:lnTo>
                    <a:pt x="4058" y="278322"/>
                  </a:lnTo>
                  <a:lnTo>
                    <a:pt x="0" y="258190"/>
                  </a:lnTo>
                  <a:lnTo>
                    <a:pt x="0" y="5168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7456" y="967740"/>
              <a:ext cx="1513205" cy="960119"/>
            </a:xfrm>
            <a:custGeom>
              <a:avLst/>
              <a:gdLst/>
              <a:ahLst/>
              <a:cxnLst/>
              <a:rect l="l" t="t" r="r" b="b"/>
              <a:pathLst>
                <a:path w="1513204" h="960119">
                  <a:moveTo>
                    <a:pt x="1512824" y="0"/>
                  </a:moveTo>
                  <a:lnTo>
                    <a:pt x="946404" y="0"/>
                  </a:lnTo>
                  <a:lnTo>
                    <a:pt x="946404" y="432688"/>
                  </a:lnTo>
                  <a:lnTo>
                    <a:pt x="0" y="959865"/>
                  </a:lnTo>
                  <a:lnTo>
                    <a:pt x="946404" y="618109"/>
                  </a:lnTo>
                  <a:lnTo>
                    <a:pt x="946404" y="741680"/>
                  </a:lnTo>
                  <a:lnTo>
                    <a:pt x="1512824" y="741680"/>
                  </a:lnTo>
                  <a:lnTo>
                    <a:pt x="151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7456" y="967740"/>
              <a:ext cx="1513205" cy="960119"/>
            </a:xfrm>
            <a:custGeom>
              <a:avLst/>
              <a:gdLst/>
              <a:ahLst/>
              <a:cxnLst/>
              <a:rect l="l" t="t" r="r" b="b"/>
              <a:pathLst>
                <a:path w="1513204" h="960119">
                  <a:moveTo>
                    <a:pt x="946404" y="0"/>
                  </a:moveTo>
                  <a:lnTo>
                    <a:pt x="1040765" y="0"/>
                  </a:lnTo>
                  <a:lnTo>
                    <a:pt x="1182370" y="0"/>
                  </a:lnTo>
                  <a:lnTo>
                    <a:pt x="1512824" y="0"/>
                  </a:lnTo>
                  <a:lnTo>
                    <a:pt x="1512824" y="432688"/>
                  </a:lnTo>
                  <a:lnTo>
                    <a:pt x="1512824" y="618109"/>
                  </a:lnTo>
                  <a:lnTo>
                    <a:pt x="1512824" y="741680"/>
                  </a:lnTo>
                  <a:lnTo>
                    <a:pt x="1182370" y="741680"/>
                  </a:lnTo>
                  <a:lnTo>
                    <a:pt x="1040765" y="741680"/>
                  </a:lnTo>
                  <a:lnTo>
                    <a:pt x="946404" y="741680"/>
                  </a:lnTo>
                  <a:lnTo>
                    <a:pt x="946404" y="618109"/>
                  </a:lnTo>
                  <a:lnTo>
                    <a:pt x="0" y="959865"/>
                  </a:lnTo>
                  <a:lnTo>
                    <a:pt x="946404" y="432688"/>
                  </a:lnTo>
                  <a:lnTo>
                    <a:pt x="946404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57983" y="2061532"/>
            <a:ext cx="4586217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z="2800" spc="-2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Öğretim </a:t>
            </a:r>
            <a:r>
              <a:rPr sz="2800" spc="-114" dirty="0" err="1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üyesi</a:t>
            </a:r>
            <a:r>
              <a:rPr sz="2800" spc="-51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spc="-515" dirty="0" smtClean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veya  </a:t>
            </a:r>
            <a:r>
              <a:rPr lang="tr-TR" sz="2800" spc="-25" dirty="0" smtClean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Bölüm Başkanı</a:t>
            </a:r>
            <a:r>
              <a:rPr lang="tr-TR" sz="2800" spc="-515" dirty="0" smtClean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225" dirty="0" smtClean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OBS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ts val="3040"/>
              </a:lnSpc>
              <a:spcBef>
                <a:spcPts val="200"/>
              </a:spcBef>
            </a:pPr>
            <a:r>
              <a:rPr sz="2800" spc="-130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sayfasından </a:t>
            </a:r>
            <a:r>
              <a:rPr sz="2800" spc="-60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veri</a:t>
            </a:r>
            <a:r>
              <a:rPr sz="2800" spc="-370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4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girişlerini  </a:t>
            </a:r>
            <a:r>
              <a:rPr sz="2800" spc="-9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yapacaktır.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39591" y="907107"/>
            <a:ext cx="2768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0" spc="-365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11475" y="4069079"/>
            <a:ext cx="1526540" cy="980440"/>
            <a:chOff x="3411473" y="4069079"/>
            <a:chExt cx="1526540" cy="980440"/>
          </a:xfrm>
        </p:grpSpPr>
        <p:sp>
          <p:nvSpPr>
            <p:cNvPr id="13" name="object 13"/>
            <p:cNvSpPr/>
            <p:nvPr/>
          </p:nvSpPr>
          <p:spPr>
            <a:xfrm>
              <a:off x="3421633" y="407923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20">
                  <a:moveTo>
                    <a:pt x="1505965" y="0"/>
                  </a:moveTo>
                  <a:lnTo>
                    <a:pt x="942086" y="0"/>
                  </a:lnTo>
                  <a:lnTo>
                    <a:pt x="942086" y="432689"/>
                  </a:lnTo>
                  <a:lnTo>
                    <a:pt x="0" y="959866"/>
                  </a:lnTo>
                  <a:lnTo>
                    <a:pt x="942086" y="618109"/>
                  </a:lnTo>
                  <a:lnTo>
                    <a:pt x="942086" y="741680"/>
                  </a:lnTo>
                  <a:lnTo>
                    <a:pt x="1505965" y="741680"/>
                  </a:lnTo>
                  <a:lnTo>
                    <a:pt x="1505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1633" y="407923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20">
                  <a:moveTo>
                    <a:pt x="942086" y="0"/>
                  </a:moveTo>
                  <a:lnTo>
                    <a:pt x="1036065" y="0"/>
                  </a:lnTo>
                  <a:lnTo>
                    <a:pt x="1177036" y="0"/>
                  </a:lnTo>
                  <a:lnTo>
                    <a:pt x="1505965" y="0"/>
                  </a:lnTo>
                  <a:lnTo>
                    <a:pt x="1505965" y="432689"/>
                  </a:lnTo>
                  <a:lnTo>
                    <a:pt x="1505965" y="618109"/>
                  </a:lnTo>
                  <a:lnTo>
                    <a:pt x="1505965" y="741680"/>
                  </a:lnTo>
                  <a:lnTo>
                    <a:pt x="1177036" y="741680"/>
                  </a:lnTo>
                  <a:lnTo>
                    <a:pt x="1036065" y="741680"/>
                  </a:lnTo>
                  <a:lnTo>
                    <a:pt x="942086" y="741680"/>
                  </a:lnTo>
                  <a:lnTo>
                    <a:pt x="942086" y="618109"/>
                  </a:lnTo>
                  <a:lnTo>
                    <a:pt x="0" y="959866"/>
                  </a:lnTo>
                  <a:lnTo>
                    <a:pt x="942086" y="432689"/>
                  </a:lnTo>
                  <a:lnTo>
                    <a:pt x="942086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87927" y="4019550"/>
            <a:ext cx="27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0" dirty="0"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37135"/>
            <a:ext cx="2066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5" y="703587"/>
            <a:ext cx="828675" cy="51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0" y="304800"/>
            <a:ext cx="9200201" cy="607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9677399" y="2839631"/>
            <a:ext cx="2426335" cy="10465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spc="-125" dirty="0">
                <a:solidFill>
                  <a:srgbClr val="4F81BC"/>
                </a:solidFill>
                <a:latin typeface="Arial"/>
                <a:cs typeface="Arial"/>
              </a:rPr>
              <a:t>Ders </a:t>
            </a:r>
            <a:r>
              <a:rPr sz="2400" spc="-85" dirty="0">
                <a:solidFill>
                  <a:srgbClr val="4F81BC"/>
                </a:solidFill>
                <a:latin typeface="Arial"/>
                <a:cs typeface="Arial"/>
              </a:rPr>
              <a:t>seçilerek</a:t>
            </a:r>
            <a:r>
              <a:rPr sz="2400" spc="-33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400" b="1" i="1" spc="-100" dirty="0">
                <a:solidFill>
                  <a:srgbClr val="4F81BC"/>
                </a:solidFill>
                <a:latin typeface="Trebuchet MS"/>
                <a:cs typeface="Trebuchet MS"/>
              </a:rPr>
              <a:t>Ders  </a:t>
            </a:r>
            <a:r>
              <a:rPr sz="2400" b="1" i="1" spc="-85" dirty="0">
                <a:solidFill>
                  <a:srgbClr val="4F81BC"/>
                </a:solidFill>
                <a:latin typeface="Trebuchet MS"/>
                <a:cs typeface="Trebuchet MS"/>
              </a:rPr>
              <a:t>Bologna </a:t>
            </a:r>
            <a:r>
              <a:rPr sz="2400" b="1" i="1" spc="-170" dirty="0">
                <a:solidFill>
                  <a:srgbClr val="4F81BC"/>
                </a:solidFill>
                <a:latin typeface="Trebuchet MS"/>
                <a:cs typeface="Trebuchet MS"/>
              </a:rPr>
              <a:t>Tanımları  </a:t>
            </a:r>
            <a:r>
              <a:rPr sz="2400" spc="-55" dirty="0">
                <a:solidFill>
                  <a:srgbClr val="4F81BC"/>
                </a:solidFill>
                <a:latin typeface="Arial"/>
                <a:cs typeface="Arial"/>
              </a:rPr>
              <a:t>tıklanır.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002" y="1337381"/>
            <a:ext cx="2768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65" dirty="0">
                <a:latin typeface="Trebuchet MS"/>
                <a:cs typeface="Trebuchet MS"/>
              </a:rPr>
              <a:t>1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81402" y="76200"/>
            <a:ext cx="1526540" cy="980440"/>
            <a:chOff x="5743194" y="226059"/>
            <a:chExt cx="1526540" cy="980440"/>
          </a:xfrm>
        </p:grpSpPr>
        <p:sp>
          <p:nvSpPr>
            <p:cNvPr id="13" name="object 13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1505966" y="0"/>
                  </a:moveTo>
                  <a:lnTo>
                    <a:pt x="942086" y="0"/>
                  </a:lnTo>
                  <a:lnTo>
                    <a:pt x="942086" y="432688"/>
                  </a:lnTo>
                  <a:lnTo>
                    <a:pt x="0" y="959865"/>
                  </a:lnTo>
                  <a:lnTo>
                    <a:pt x="942086" y="618108"/>
                  </a:lnTo>
                  <a:lnTo>
                    <a:pt x="942086" y="741679"/>
                  </a:lnTo>
                  <a:lnTo>
                    <a:pt x="1505966" y="741679"/>
                  </a:lnTo>
                  <a:lnTo>
                    <a:pt x="1505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942086" y="0"/>
                  </a:moveTo>
                  <a:lnTo>
                    <a:pt x="1036066" y="0"/>
                  </a:lnTo>
                  <a:lnTo>
                    <a:pt x="1177036" y="0"/>
                  </a:lnTo>
                  <a:lnTo>
                    <a:pt x="1505966" y="0"/>
                  </a:lnTo>
                  <a:lnTo>
                    <a:pt x="1505966" y="432688"/>
                  </a:lnTo>
                  <a:lnTo>
                    <a:pt x="1505966" y="618108"/>
                  </a:lnTo>
                  <a:lnTo>
                    <a:pt x="1505966" y="741679"/>
                  </a:lnTo>
                  <a:lnTo>
                    <a:pt x="1177036" y="741679"/>
                  </a:lnTo>
                  <a:lnTo>
                    <a:pt x="1036066" y="741679"/>
                  </a:lnTo>
                  <a:lnTo>
                    <a:pt x="942086" y="741679"/>
                  </a:lnTo>
                  <a:lnTo>
                    <a:pt x="942086" y="618108"/>
                  </a:lnTo>
                  <a:lnTo>
                    <a:pt x="0" y="959865"/>
                  </a:lnTo>
                  <a:lnTo>
                    <a:pt x="942086" y="432688"/>
                  </a:lnTo>
                  <a:lnTo>
                    <a:pt x="942086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89103" y="172936"/>
            <a:ext cx="279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0" spc="-35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1371601" y="698504"/>
            <a:ext cx="2367979" cy="474974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2"/>
          <p:cNvGrpSpPr/>
          <p:nvPr/>
        </p:nvGrpSpPr>
        <p:grpSpPr>
          <a:xfrm>
            <a:off x="3073562" y="1293350"/>
            <a:ext cx="1526540" cy="980440"/>
            <a:chOff x="5743194" y="226059"/>
            <a:chExt cx="1526540" cy="980440"/>
          </a:xfrm>
        </p:grpSpPr>
        <p:sp>
          <p:nvSpPr>
            <p:cNvPr id="19" name="object 13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1505966" y="0"/>
                  </a:moveTo>
                  <a:lnTo>
                    <a:pt x="942086" y="0"/>
                  </a:lnTo>
                  <a:lnTo>
                    <a:pt x="942086" y="432688"/>
                  </a:lnTo>
                  <a:lnTo>
                    <a:pt x="0" y="959865"/>
                  </a:lnTo>
                  <a:lnTo>
                    <a:pt x="942086" y="618108"/>
                  </a:lnTo>
                  <a:lnTo>
                    <a:pt x="942086" y="741679"/>
                  </a:lnTo>
                  <a:lnTo>
                    <a:pt x="1505966" y="741679"/>
                  </a:lnTo>
                  <a:lnTo>
                    <a:pt x="1505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942086" y="0"/>
                  </a:moveTo>
                  <a:lnTo>
                    <a:pt x="1036066" y="0"/>
                  </a:lnTo>
                  <a:lnTo>
                    <a:pt x="1177036" y="0"/>
                  </a:lnTo>
                  <a:lnTo>
                    <a:pt x="1505966" y="0"/>
                  </a:lnTo>
                  <a:lnTo>
                    <a:pt x="1505966" y="432688"/>
                  </a:lnTo>
                  <a:lnTo>
                    <a:pt x="1505966" y="618108"/>
                  </a:lnTo>
                  <a:lnTo>
                    <a:pt x="1505966" y="741679"/>
                  </a:lnTo>
                  <a:lnTo>
                    <a:pt x="1177036" y="741679"/>
                  </a:lnTo>
                  <a:lnTo>
                    <a:pt x="1036066" y="741679"/>
                  </a:lnTo>
                  <a:lnTo>
                    <a:pt x="942086" y="741679"/>
                  </a:lnTo>
                  <a:lnTo>
                    <a:pt x="942086" y="618108"/>
                  </a:lnTo>
                  <a:lnTo>
                    <a:pt x="0" y="959865"/>
                  </a:lnTo>
                  <a:lnTo>
                    <a:pt x="942086" y="432688"/>
                  </a:lnTo>
                  <a:lnTo>
                    <a:pt x="942086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5"/>
          <p:cNvSpPr txBox="1">
            <a:spLocks/>
          </p:cNvSpPr>
          <p:nvPr/>
        </p:nvSpPr>
        <p:spPr>
          <a:xfrm>
            <a:off x="4188460" y="1337381"/>
            <a:ext cx="279400" cy="6356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4000" b="1" spc="-35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tr-TR" sz="4000" dirty="0">
              <a:latin typeface="Trebuchet MS"/>
              <a:cs typeface="Trebuchet MS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38297" y="705892"/>
            <a:ext cx="2104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Öğretim Üyesinin ders bilgi paketi girişi sayfası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6" name="object 6"/>
          <p:cNvSpPr/>
          <p:nvPr/>
        </p:nvSpPr>
        <p:spPr>
          <a:xfrm>
            <a:off x="203203" y="4733286"/>
            <a:ext cx="1488789" cy="237487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Dikdörtgen Belirtme Çizgisi 24"/>
          <p:cNvSpPr/>
          <p:nvPr/>
        </p:nvSpPr>
        <p:spPr>
          <a:xfrm>
            <a:off x="3973570" y="3330410"/>
            <a:ext cx="1676400" cy="2143714"/>
          </a:xfrm>
          <a:prstGeom prst="wedgeRectCallout">
            <a:avLst>
              <a:gd name="adj1" fmla="val -180092"/>
              <a:gd name="adj2" fmla="val 26569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Aktif </a:t>
            </a:r>
            <a:r>
              <a:rPr lang="tr-TR" dirty="0">
                <a:solidFill>
                  <a:schemeClr val="tx1"/>
                </a:solidFill>
              </a:rPr>
              <a:t>M</a:t>
            </a:r>
            <a:r>
              <a:rPr lang="tr-TR" dirty="0" smtClean="0">
                <a:solidFill>
                  <a:schemeClr val="tx1"/>
                </a:solidFill>
              </a:rPr>
              <a:t>üfredatta </a:t>
            </a:r>
            <a:r>
              <a:rPr lang="tr-TR" dirty="0">
                <a:solidFill>
                  <a:schemeClr val="tx1"/>
                </a:solidFill>
              </a:rPr>
              <a:t>dersin öğretim üyesi olduğunuz tüm  dersler önünüze  gelecektir.</a:t>
            </a:r>
          </a:p>
        </p:txBody>
      </p:sp>
      <p:sp>
        <p:nvSpPr>
          <p:cNvPr id="2" name="Sağ Ok 1"/>
          <p:cNvSpPr/>
          <p:nvPr/>
        </p:nvSpPr>
        <p:spPr>
          <a:xfrm rot="10800000">
            <a:off x="8859889" y="117347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34163" y="533400"/>
            <a:ext cx="10363200" cy="835025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Bölüm Başkanının Ders Bilgi Paketi Girişi Sayfası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r="30556" b="15505"/>
          <a:stretch/>
        </p:blipFill>
        <p:spPr bwMode="auto">
          <a:xfrm>
            <a:off x="990600" y="1625206"/>
            <a:ext cx="10134600" cy="49191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6"/>
          <p:cNvSpPr/>
          <p:nvPr/>
        </p:nvSpPr>
        <p:spPr>
          <a:xfrm>
            <a:off x="3405963" y="6273800"/>
            <a:ext cx="1904999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1" y="5892800"/>
            <a:ext cx="1752600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3540" r="32790" b="22336"/>
          <a:stretch/>
        </p:blipFill>
        <p:spPr bwMode="auto">
          <a:xfrm>
            <a:off x="409353" y="228600"/>
            <a:ext cx="9448800" cy="6251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375" y="381000"/>
            <a:ext cx="1475105" cy="278088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l">
              <a:lnSpc>
                <a:spcPct val="80100"/>
              </a:lnSpc>
              <a:spcBef>
                <a:spcPts val="625"/>
              </a:spcBef>
            </a:pPr>
            <a:r>
              <a:rPr lang="tr-TR" sz="2200" i="0" spc="-85" dirty="0" smtClean="0">
                <a:solidFill>
                  <a:srgbClr val="0070C0"/>
                </a:solidFill>
                <a:latin typeface="Arial"/>
                <a:cs typeface="Arial"/>
              </a:rPr>
              <a:t>1. </a:t>
            </a:r>
            <a:r>
              <a:rPr sz="2200" i="0" spc="-85" dirty="0" err="1" smtClean="0">
                <a:solidFill>
                  <a:srgbClr val="0070C0"/>
                </a:solidFill>
                <a:latin typeface="Arial"/>
                <a:cs typeface="Arial"/>
              </a:rPr>
              <a:t>Açılan</a:t>
            </a:r>
            <a:r>
              <a:rPr sz="2200" i="0" spc="-85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200" i="0" spc="-65" dirty="0">
                <a:solidFill>
                  <a:srgbClr val="0070C0"/>
                </a:solidFill>
                <a:latin typeface="Arial"/>
                <a:cs typeface="Arial"/>
              </a:rPr>
              <a:t>ekrandaki  </a:t>
            </a:r>
            <a:r>
              <a:rPr sz="2200" i="0" spc="15" dirty="0">
                <a:solidFill>
                  <a:srgbClr val="0070C0"/>
                </a:solidFill>
                <a:latin typeface="Arial"/>
                <a:cs typeface="Arial"/>
              </a:rPr>
              <a:t>tüm</a:t>
            </a:r>
            <a:r>
              <a:rPr sz="2200" i="0" spc="-2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75" dirty="0">
                <a:solidFill>
                  <a:srgbClr val="0070C0"/>
                </a:solidFill>
                <a:latin typeface="Arial"/>
                <a:cs typeface="Arial"/>
              </a:rPr>
              <a:t>alanlara  </a:t>
            </a:r>
            <a:r>
              <a:rPr sz="2200" i="0" spc="-45" dirty="0" err="1">
                <a:solidFill>
                  <a:srgbClr val="0070C0"/>
                </a:solidFill>
                <a:latin typeface="Arial"/>
                <a:cs typeface="Arial"/>
              </a:rPr>
              <a:t>gerekli</a:t>
            </a:r>
            <a:r>
              <a:rPr sz="2200" i="0" spc="-45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200" i="0" spc="-40" dirty="0" err="1" smtClean="0">
                <a:solidFill>
                  <a:srgbClr val="0070C0"/>
                </a:solidFill>
                <a:latin typeface="Arial"/>
                <a:cs typeface="Arial"/>
              </a:rPr>
              <a:t>veriler</a:t>
            </a:r>
            <a:r>
              <a:rPr lang="tr-TR" sz="22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60" dirty="0" smtClean="0">
                <a:solidFill>
                  <a:srgbClr val="0070C0"/>
                </a:solidFill>
                <a:latin typeface="Arial"/>
                <a:cs typeface="Arial"/>
              </a:rPr>
              <a:t>(İngilizce</a:t>
            </a:r>
            <a:r>
              <a:rPr sz="2200" i="0" spc="-22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110" dirty="0" err="1" smtClean="0">
                <a:solidFill>
                  <a:srgbClr val="0070C0"/>
                </a:solidFill>
                <a:latin typeface="Arial"/>
                <a:cs typeface="Arial"/>
              </a:rPr>
              <a:t>ve</a:t>
            </a:r>
            <a:r>
              <a:rPr lang="tr-TR" sz="2200" i="0" spc="-11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tr-TR" sz="2200" spc="-114" dirty="0">
                <a:solidFill>
                  <a:srgbClr val="0070C0"/>
                </a:solidFill>
                <a:latin typeface="Arial"/>
                <a:cs typeface="Arial"/>
              </a:rPr>
              <a:t>Türkçe  </a:t>
            </a:r>
            <a:r>
              <a:rPr lang="tr-TR" sz="2200" spc="-60" dirty="0">
                <a:solidFill>
                  <a:srgbClr val="0070C0"/>
                </a:solidFill>
                <a:latin typeface="Arial"/>
                <a:cs typeface="Arial"/>
              </a:rPr>
              <a:t>olarak)  </a:t>
            </a:r>
            <a:r>
              <a:rPr lang="tr-TR" sz="2200" spc="-30" dirty="0">
                <a:solidFill>
                  <a:srgbClr val="0070C0"/>
                </a:solidFill>
                <a:latin typeface="Arial"/>
                <a:cs typeface="Arial"/>
              </a:rPr>
              <a:t>girilerek  </a:t>
            </a:r>
            <a:r>
              <a:rPr lang="tr-TR" sz="2200" spc="-25" dirty="0" smtClean="0">
                <a:solidFill>
                  <a:srgbClr val="0070C0"/>
                </a:solidFill>
                <a:latin typeface="Arial"/>
                <a:cs typeface="Arial"/>
              </a:rPr>
              <a:t>k</a:t>
            </a:r>
            <a:r>
              <a:rPr lang="tr-TR" sz="2200" spc="-80" dirty="0" smtClean="0">
                <a:solidFill>
                  <a:srgbClr val="0070C0"/>
                </a:solidFill>
                <a:latin typeface="Arial"/>
                <a:cs typeface="Arial"/>
              </a:rPr>
              <a:t>ayd</a:t>
            </a:r>
            <a:r>
              <a:rPr lang="tr-TR" sz="2200" spc="-65" dirty="0" smtClean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lang="tr-TR" sz="2200" spc="-20" dirty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lang="tr-TR" sz="2200" spc="25" dirty="0" smtClean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lang="tr-TR" sz="2200" spc="-120" dirty="0" smtClean="0">
                <a:solidFill>
                  <a:srgbClr val="0070C0"/>
                </a:solidFill>
                <a:latin typeface="Arial"/>
                <a:cs typeface="Arial"/>
              </a:rPr>
              <a:t>r.</a:t>
            </a:r>
            <a:r>
              <a:rPr lang="tr-TR" sz="2200" i="0" spc="-11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sz="22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56628" y="3581400"/>
            <a:ext cx="1752600" cy="22563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15"/>
              </a:spcBef>
            </a:pPr>
            <a:r>
              <a:rPr lang="tr-TR" sz="2000" spc="-95" dirty="0" smtClean="0">
                <a:solidFill>
                  <a:srgbClr val="0070C0"/>
                </a:solidFill>
                <a:latin typeface="Arial"/>
                <a:cs typeface="Arial"/>
              </a:rPr>
              <a:t>2.Dersin yetkilileri</a:t>
            </a:r>
            <a:r>
              <a:rPr sz="2000" spc="-25" dirty="0" smtClean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tr-TR" sz="2000" spc="-55" dirty="0" smtClean="0">
                <a:solidFill>
                  <a:srgbClr val="0070C0"/>
                </a:solidFill>
                <a:latin typeface="Arial"/>
                <a:cs typeface="Arial"/>
              </a:rPr>
              <a:t>öğrenme çıktıları, program çıktısına katkısı</a:t>
            </a:r>
            <a:r>
              <a:rPr sz="2000" spc="-5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70C0"/>
                </a:solidFill>
                <a:latin typeface="Arial"/>
                <a:cs typeface="Arial"/>
              </a:rPr>
              <a:t>buradan  </a:t>
            </a:r>
            <a:r>
              <a:rPr sz="2000" spc="-35" dirty="0">
                <a:solidFill>
                  <a:srgbClr val="0070C0"/>
                </a:solidFill>
                <a:latin typeface="Arial"/>
                <a:cs typeface="Arial"/>
              </a:rPr>
              <a:t>tanımlanabilir.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5633" y="5945181"/>
            <a:ext cx="1552353" cy="304800"/>
          </a:xfrm>
          <a:custGeom>
            <a:avLst/>
            <a:gdLst/>
            <a:ahLst/>
            <a:cxnLst/>
            <a:rect l="l" t="t" r="r" b="b"/>
            <a:pathLst>
              <a:path w="1092200" h="274320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1046479" y="0"/>
                </a:lnTo>
                <a:lnTo>
                  <a:pt x="1064285" y="3589"/>
                </a:lnTo>
                <a:lnTo>
                  <a:pt x="1078817" y="13382"/>
                </a:lnTo>
                <a:lnTo>
                  <a:pt x="1088610" y="27914"/>
                </a:lnTo>
                <a:lnTo>
                  <a:pt x="1092200" y="45719"/>
                </a:lnTo>
                <a:lnTo>
                  <a:pt x="1092200" y="228599"/>
                </a:lnTo>
                <a:lnTo>
                  <a:pt x="1088610" y="246395"/>
                </a:lnTo>
                <a:lnTo>
                  <a:pt x="1078817" y="260927"/>
                </a:lnTo>
                <a:lnTo>
                  <a:pt x="1064285" y="270726"/>
                </a:lnTo>
                <a:lnTo>
                  <a:pt x="1046479" y="274319"/>
                </a:lnTo>
                <a:lnTo>
                  <a:pt x="45720" y="274319"/>
                </a:lnTo>
                <a:lnTo>
                  <a:pt x="27914" y="270726"/>
                </a:lnTo>
                <a:lnTo>
                  <a:pt x="13382" y="260927"/>
                </a:lnTo>
                <a:lnTo>
                  <a:pt x="3589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ağ Ok 5"/>
          <p:cNvSpPr/>
          <p:nvPr/>
        </p:nvSpPr>
        <p:spPr>
          <a:xfrm rot="10800000">
            <a:off x="9296400" y="1173478"/>
            <a:ext cx="76022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10800000">
            <a:off x="8229597" y="4673374"/>
            <a:ext cx="167640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Ayraç 3"/>
          <p:cNvSpPr/>
          <p:nvPr/>
        </p:nvSpPr>
        <p:spPr>
          <a:xfrm>
            <a:off x="7391400" y="3733800"/>
            <a:ext cx="609600" cy="236378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bject 6"/>
          <p:cNvSpPr/>
          <p:nvPr/>
        </p:nvSpPr>
        <p:spPr>
          <a:xfrm>
            <a:off x="409353" y="6024230"/>
            <a:ext cx="1142999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63976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Derse Öğrenme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Ç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ıktıları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kleme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5" t="10924" r="16479" b="39977"/>
          <a:stretch/>
        </p:blipFill>
        <p:spPr bwMode="auto">
          <a:xfrm>
            <a:off x="914400" y="1371600"/>
            <a:ext cx="9296400" cy="47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7"/>
          <p:cNvSpPr/>
          <p:nvPr/>
        </p:nvSpPr>
        <p:spPr>
          <a:xfrm>
            <a:off x="9067801" y="2374605"/>
            <a:ext cx="204676" cy="304800"/>
          </a:xfrm>
          <a:custGeom>
            <a:avLst/>
            <a:gdLst/>
            <a:ahLst/>
            <a:cxnLst/>
            <a:rect l="l" t="t" r="r" b="b"/>
            <a:pathLst>
              <a:path w="1092200" h="274320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1046479" y="0"/>
                </a:lnTo>
                <a:lnTo>
                  <a:pt x="1064285" y="3589"/>
                </a:lnTo>
                <a:lnTo>
                  <a:pt x="1078817" y="13382"/>
                </a:lnTo>
                <a:lnTo>
                  <a:pt x="1088610" y="27914"/>
                </a:lnTo>
                <a:lnTo>
                  <a:pt x="1092200" y="45719"/>
                </a:lnTo>
                <a:lnTo>
                  <a:pt x="1092200" y="228599"/>
                </a:lnTo>
                <a:lnTo>
                  <a:pt x="1088610" y="246395"/>
                </a:lnTo>
                <a:lnTo>
                  <a:pt x="1078817" y="260927"/>
                </a:lnTo>
                <a:lnTo>
                  <a:pt x="1064285" y="270726"/>
                </a:lnTo>
                <a:lnTo>
                  <a:pt x="1046479" y="274319"/>
                </a:lnTo>
                <a:lnTo>
                  <a:pt x="45720" y="274319"/>
                </a:lnTo>
                <a:lnTo>
                  <a:pt x="27914" y="270726"/>
                </a:lnTo>
                <a:lnTo>
                  <a:pt x="13382" y="260927"/>
                </a:lnTo>
                <a:lnTo>
                  <a:pt x="3589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ikdörtgen Belirtme Çizgisi 3"/>
          <p:cNvSpPr/>
          <p:nvPr/>
        </p:nvSpPr>
        <p:spPr>
          <a:xfrm>
            <a:off x="4038600" y="2266507"/>
            <a:ext cx="3200400" cy="1086293"/>
          </a:xfrm>
          <a:prstGeom prst="wedgeRectCallout">
            <a:avLst>
              <a:gd name="adj1" fmla="val 96006"/>
              <a:gd name="adj2" fmla="val -1798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Dersin öğrenme çıktısı buradan eklenip, düzenlenebilir veya silinebilir. (+) ya tıklandığında aşağıdaki alan açılır.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2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056" y="2189601"/>
            <a:ext cx="955484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990"/>
              </a:lnSpc>
              <a:spcBef>
                <a:spcPts val="100"/>
              </a:spcBef>
            </a:pPr>
            <a:r>
              <a:rPr sz="4800" b="1" i="0" spc="-1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5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9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5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905" algn="ctr">
              <a:lnSpc>
                <a:spcPts val="5990"/>
              </a:lnSpc>
              <a:tabLst>
                <a:tab pos="2736215" algn="l"/>
                <a:tab pos="8228965" algn="l"/>
              </a:tabLst>
            </a:pPr>
            <a:r>
              <a:rPr sz="4800" i="0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4800" b="1" i="0" u="sng" spc="-1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Görünür?</a:t>
            </a:r>
            <a:r>
              <a:rPr sz="5400" b="1" i="0" u="sng" spc="-1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5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33600" y="411480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https://obs.gantep.edu.tr/oibs/bologna/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Çıktıları İle Ders Öğrenme Çıktılarını İlişkilendirme </a:t>
            </a:r>
            <a:endParaRPr lang="tr-T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10688" r="16083" b="29171"/>
          <a:stretch/>
        </p:blipFill>
        <p:spPr bwMode="auto">
          <a:xfrm>
            <a:off x="762000" y="1143000"/>
            <a:ext cx="8825023" cy="54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8"/>
          <p:cNvSpPr/>
          <p:nvPr/>
        </p:nvSpPr>
        <p:spPr>
          <a:xfrm>
            <a:off x="1219200" y="2057400"/>
            <a:ext cx="7696200" cy="6739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1350334" y="3214332"/>
            <a:ext cx="2840665" cy="457200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Metin kutusu 3"/>
          <p:cNvSpPr txBox="1"/>
          <p:nvPr/>
        </p:nvSpPr>
        <p:spPr>
          <a:xfrm>
            <a:off x="10058400" y="144780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Dersin Program çıktısına katkısı katkı düzeyi girilerek kaydedilir.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719" y="2040514"/>
            <a:ext cx="1450975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ts val="251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Önizleme</a:t>
            </a:r>
            <a:endParaRPr sz="2200" dirty="0">
              <a:latin typeface="Arial"/>
              <a:cs typeface="Arial"/>
            </a:endParaRPr>
          </a:p>
          <a:p>
            <a:pPr marL="195580">
              <a:lnSpc>
                <a:spcPts val="2510"/>
              </a:lnSpc>
            </a:pPr>
            <a:r>
              <a:rPr sz="2200" spc="-254" dirty="0">
                <a:solidFill>
                  <a:srgbClr val="4F81BC"/>
                </a:solidFill>
                <a:latin typeface="Arial"/>
                <a:cs typeface="Arial"/>
              </a:rPr>
              <a:t>G</a:t>
            </a:r>
            <a:r>
              <a:rPr sz="2200" spc="-35" dirty="0">
                <a:solidFill>
                  <a:srgbClr val="4F81BC"/>
                </a:solidFill>
                <a:latin typeface="Arial"/>
                <a:cs typeface="Arial"/>
              </a:rPr>
              <a:t>ö</a:t>
            </a:r>
            <a:r>
              <a:rPr sz="2200" spc="-15" dirty="0">
                <a:solidFill>
                  <a:srgbClr val="4F81BC"/>
                </a:solidFill>
                <a:latin typeface="Arial"/>
                <a:cs typeface="Arial"/>
              </a:rPr>
              <a:t>r</a:t>
            </a:r>
            <a:r>
              <a:rPr sz="2200" spc="-55" dirty="0">
                <a:solidFill>
                  <a:srgbClr val="4F81BC"/>
                </a:solidFill>
                <a:latin typeface="Arial"/>
                <a:cs typeface="Arial"/>
              </a:rPr>
              <a:t>ünü</a:t>
            </a:r>
            <a:r>
              <a:rPr sz="2200" spc="-90" dirty="0">
                <a:solidFill>
                  <a:srgbClr val="4F81BC"/>
                </a:solidFill>
                <a:latin typeface="Arial"/>
                <a:cs typeface="Arial"/>
              </a:rPr>
              <a:t>m</a:t>
            </a:r>
            <a:r>
              <a:rPr sz="2200" spc="-85" dirty="0">
                <a:solidFill>
                  <a:srgbClr val="4F81BC"/>
                </a:solidFill>
                <a:latin typeface="Arial"/>
                <a:cs typeface="Arial"/>
              </a:rPr>
              <a:t>ü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8957301" cy="58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60" y="2367956"/>
            <a:ext cx="82550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20"/>
              </a:lnSpc>
              <a:spcBef>
                <a:spcPts val="100"/>
              </a:spcBef>
            </a:pPr>
            <a:r>
              <a:rPr sz="4800" b="1" i="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</a:t>
            </a:r>
            <a:r>
              <a:rPr sz="4800" b="1" i="0" spc="-11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1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sz="4800" b="1" i="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sz="4800" b="1" i="0" spc="-1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Içeriğinden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320"/>
              </a:lnSpc>
              <a:tabLst>
                <a:tab pos="2624455" algn="l"/>
                <a:tab pos="8228965" algn="l"/>
              </a:tabLst>
            </a:pPr>
            <a:r>
              <a:rPr sz="4800" b="1" i="0" u="sng" spc="-459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4800" b="1" i="0" u="sng" spc="-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r>
              <a:rPr sz="4800" b="1" i="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r="86175" b="18541"/>
          <a:stretch/>
        </p:blipFill>
        <p:spPr bwMode="auto">
          <a:xfrm>
            <a:off x="1447800" y="895701"/>
            <a:ext cx="4495800" cy="47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Belirtme Çizgisi 1"/>
          <p:cNvSpPr/>
          <p:nvPr/>
        </p:nvSpPr>
        <p:spPr>
          <a:xfrm>
            <a:off x="6705600" y="1905000"/>
            <a:ext cx="4343400" cy="2362200"/>
          </a:xfrm>
          <a:prstGeom prst="wedgeRectCallout">
            <a:avLst>
              <a:gd name="adj1" fmla="val -70166"/>
              <a:gd name="adj2" fmla="val 728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Bilgi Paketi Bilgileri Kopyala alanına girilerek başka bir dersin bilgi paketi bilgileri kopyalanabilmektedir.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619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1"/>
            <a:ext cx="8382000" cy="15812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5580" marR="64769" indent="-183515">
              <a:lnSpc>
                <a:spcPts val="2160"/>
              </a:lnSpc>
              <a:spcBef>
                <a:spcPts val="370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110" dirty="0">
                <a:solidFill>
                  <a:schemeClr val="accent1"/>
                </a:solidFill>
                <a:latin typeface="Arial"/>
                <a:cs typeface="Arial"/>
              </a:rPr>
              <a:t>Daha </a:t>
            </a:r>
            <a:r>
              <a:rPr sz="2000" spc="-90" dirty="0">
                <a:solidFill>
                  <a:schemeClr val="accent1"/>
                </a:solidFill>
                <a:latin typeface="Arial"/>
                <a:cs typeface="Arial"/>
              </a:rPr>
              <a:t>önce 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var</a:t>
            </a:r>
            <a:r>
              <a:rPr sz="2000" spc="-3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olan  </a:t>
            </a:r>
            <a:r>
              <a:rPr sz="2000" spc="-5" dirty="0" err="1">
                <a:solidFill>
                  <a:schemeClr val="accent1"/>
                </a:solidFill>
                <a:latin typeface="Arial"/>
                <a:cs typeface="Arial"/>
              </a:rPr>
              <a:t>bir</a:t>
            </a:r>
            <a:r>
              <a:rPr sz="2000" spc="-1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chemeClr val="accent1"/>
                </a:solidFill>
                <a:latin typeface="Arial"/>
                <a:cs typeface="Arial"/>
              </a:rPr>
              <a:t>dersin</a:t>
            </a:r>
            <a:r>
              <a:rPr lang="tr-TR" sz="2000" spc="-6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45" dirty="0" err="1" smtClean="0">
                <a:solidFill>
                  <a:schemeClr val="accent1"/>
                </a:solidFill>
                <a:latin typeface="Arial"/>
                <a:cs typeface="Arial"/>
              </a:rPr>
              <a:t>içeriğinden</a:t>
            </a:r>
            <a:r>
              <a:rPr sz="2000" spc="-19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chemeClr val="accent1"/>
                </a:solidFill>
                <a:latin typeface="Arial"/>
                <a:cs typeface="Arial"/>
              </a:rPr>
              <a:t>içeriği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123189">
              <a:lnSpc>
                <a:spcPts val="2160"/>
              </a:lnSpc>
              <a:spcBef>
                <a:spcPts val="155"/>
              </a:spcBef>
            </a:pPr>
            <a:r>
              <a:rPr sz="2000" spc="-95" dirty="0">
                <a:solidFill>
                  <a:schemeClr val="accent1"/>
                </a:solidFill>
                <a:latin typeface="Arial"/>
                <a:cs typeface="Arial"/>
              </a:rPr>
              <a:t>boş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olan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bir </a:t>
            </a:r>
            <a:r>
              <a:rPr sz="2000" spc="-95" dirty="0">
                <a:solidFill>
                  <a:schemeClr val="accent1"/>
                </a:solidFill>
                <a:latin typeface="Arial"/>
                <a:cs typeface="Arial"/>
              </a:rPr>
              <a:t>derse  </a:t>
            </a:r>
            <a:r>
              <a:rPr sz="2000" spc="-40" dirty="0">
                <a:solidFill>
                  <a:schemeClr val="accent1"/>
                </a:solidFill>
                <a:latin typeface="Arial"/>
                <a:cs typeface="Arial"/>
              </a:rPr>
              <a:t>içerik</a:t>
            </a:r>
            <a:r>
              <a:rPr sz="2000" spc="-19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chemeClr val="accent1"/>
                </a:solidFill>
                <a:latin typeface="Arial"/>
                <a:cs typeface="Arial"/>
              </a:rPr>
              <a:t>kopyalaması  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yapılabilir.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342265" indent="-183515">
              <a:lnSpc>
                <a:spcPts val="2160"/>
              </a:lnSpc>
              <a:buSzPct val="80000"/>
              <a:buChar char="•"/>
              <a:tabLst>
                <a:tab pos="196215" algn="l"/>
              </a:tabLst>
            </a:pP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Örneğin,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pasif  </a:t>
            </a:r>
            <a:r>
              <a:rPr sz="2000" spc="-15" dirty="0" err="1">
                <a:solidFill>
                  <a:schemeClr val="accent1"/>
                </a:solidFill>
                <a:latin typeface="Arial"/>
                <a:cs typeface="Arial"/>
              </a:rPr>
              <a:t>müfredattaki</a:t>
            </a:r>
            <a:r>
              <a:rPr sz="2000" spc="-23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 err="1" smtClean="0">
                <a:solidFill>
                  <a:schemeClr val="accent1"/>
                </a:solidFill>
                <a:latin typeface="Arial"/>
                <a:cs typeface="Arial"/>
              </a:rPr>
              <a:t>bir</a:t>
            </a:r>
            <a:r>
              <a:rPr lang="tr-TR" sz="2000" spc="-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chemeClr val="accent1"/>
                </a:solidFill>
                <a:latin typeface="Arial"/>
                <a:cs typeface="Arial"/>
              </a:rPr>
              <a:t>dersin</a:t>
            </a:r>
            <a:r>
              <a:rPr sz="2000" spc="-6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accent1"/>
                </a:solidFill>
                <a:latin typeface="Arial"/>
                <a:cs typeface="Arial"/>
              </a:rPr>
              <a:t>içeriğini</a:t>
            </a:r>
            <a:r>
              <a:rPr sz="2000" spc="-3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chemeClr val="accent1"/>
                </a:solidFill>
                <a:latin typeface="Arial"/>
                <a:cs typeface="Arial"/>
              </a:rPr>
              <a:t>aktif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59055">
              <a:lnSpc>
                <a:spcPts val="2160"/>
              </a:lnSpc>
              <a:spcBef>
                <a:spcPts val="155"/>
              </a:spcBef>
            </a:pPr>
            <a:r>
              <a:rPr sz="2000" spc="-15" dirty="0">
                <a:solidFill>
                  <a:schemeClr val="accent1"/>
                </a:solidFill>
                <a:latin typeface="Arial"/>
                <a:cs typeface="Arial"/>
              </a:rPr>
              <a:t>müfredattaki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bir  </a:t>
            </a:r>
            <a:r>
              <a:rPr sz="2000" spc="-65" dirty="0">
                <a:solidFill>
                  <a:schemeClr val="accent1"/>
                </a:solidFill>
                <a:latin typeface="Arial"/>
                <a:cs typeface="Arial"/>
              </a:rPr>
              <a:t>dersin 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içeriğine  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k</a:t>
            </a:r>
            <a:r>
              <a:rPr sz="2000" spc="-55" dirty="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pya</a:t>
            </a:r>
            <a:r>
              <a:rPr sz="2000" spc="-35" dirty="0">
                <a:solidFill>
                  <a:schemeClr val="accent1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ayabi</a:t>
            </a:r>
            <a:r>
              <a:rPr sz="2000" spc="-40" dirty="0">
                <a:solidFill>
                  <a:schemeClr val="accent1"/>
                </a:solidFill>
                <a:latin typeface="Arial"/>
                <a:cs typeface="Arial"/>
              </a:rPr>
              <a:t>lirsi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ni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z</a:t>
            </a:r>
            <a:r>
              <a:rPr sz="2000" spc="-3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2604" r="8955" b="30879"/>
          <a:stretch/>
        </p:blipFill>
        <p:spPr bwMode="auto">
          <a:xfrm>
            <a:off x="609600" y="1981200"/>
            <a:ext cx="10586678" cy="429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8"/>
          <p:cNvSpPr/>
          <p:nvPr/>
        </p:nvSpPr>
        <p:spPr>
          <a:xfrm>
            <a:off x="6477000" y="5903146"/>
            <a:ext cx="3800687" cy="3691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11277" r="17687" b="51146"/>
          <a:stretch/>
        </p:blipFill>
        <p:spPr bwMode="auto">
          <a:xfrm>
            <a:off x="1600200" y="990600"/>
            <a:ext cx="7864135" cy="31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6"/>
          <p:cNvSpPr/>
          <p:nvPr/>
        </p:nvSpPr>
        <p:spPr>
          <a:xfrm>
            <a:off x="7848600" y="1935328"/>
            <a:ext cx="990600" cy="4318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3733800" y="2568942"/>
            <a:ext cx="4610100" cy="3762258"/>
          </a:xfrm>
          <a:custGeom>
            <a:avLst/>
            <a:gdLst/>
            <a:ahLst/>
            <a:cxnLst/>
            <a:rect l="l" t="t" r="r" b="b"/>
            <a:pathLst>
              <a:path w="3705859" h="2950845">
                <a:moveTo>
                  <a:pt x="0" y="1040383"/>
                </a:moveTo>
                <a:lnTo>
                  <a:pt x="2161794" y="1040383"/>
                </a:lnTo>
                <a:lnTo>
                  <a:pt x="3403092" y="0"/>
                </a:lnTo>
                <a:lnTo>
                  <a:pt x="3088259" y="1040383"/>
                </a:lnTo>
                <a:lnTo>
                  <a:pt x="3705860" y="1040383"/>
                </a:lnTo>
                <a:lnTo>
                  <a:pt x="3705860" y="1358772"/>
                </a:lnTo>
                <a:lnTo>
                  <a:pt x="3705860" y="1836292"/>
                </a:lnTo>
                <a:lnTo>
                  <a:pt x="3705860" y="2950464"/>
                </a:lnTo>
                <a:lnTo>
                  <a:pt x="3088259" y="2950464"/>
                </a:lnTo>
                <a:lnTo>
                  <a:pt x="2161794" y="2950464"/>
                </a:lnTo>
                <a:lnTo>
                  <a:pt x="0" y="2950464"/>
                </a:lnTo>
                <a:lnTo>
                  <a:pt x="0" y="1836292"/>
                </a:lnTo>
                <a:lnTo>
                  <a:pt x="0" y="1358772"/>
                </a:lnTo>
                <a:lnTo>
                  <a:pt x="0" y="1040383"/>
                </a:lnTo>
                <a:close/>
              </a:path>
            </a:pathLst>
          </a:custGeom>
          <a:ln w="381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4154606" y="4648200"/>
            <a:ext cx="3693994" cy="129740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65"/>
              </a:spcBef>
            </a:pPr>
            <a:r>
              <a:rPr lang="tr-TR" sz="2200" spc="-70" dirty="0" smtClean="0">
                <a:solidFill>
                  <a:srgbClr val="4F81BC"/>
                </a:solidFill>
                <a:latin typeface="Arial"/>
                <a:cs typeface="Arial"/>
              </a:rPr>
              <a:t>Onaylandıktan</a:t>
            </a:r>
            <a:r>
              <a:rPr sz="2200" spc="-35" dirty="0" smtClean="0">
                <a:solidFill>
                  <a:srgbClr val="4F81BC"/>
                </a:solidFill>
                <a:latin typeface="Arial"/>
                <a:cs typeface="Arial"/>
              </a:rPr>
              <a:t>  </a:t>
            </a:r>
            <a:r>
              <a:rPr sz="2200" spc="-90" dirty="0">
                <a:solidFill>
                  <a:srgbClr val="4F81BC"/>
                </a:solidFill>
                <a:latin typeface="Arial"/>
                <a:cs typeface="Arial"/>
              </a:rPr>
              <a:t>sonra;</a:t>
            </a:r>
            <a:r>
              <a:rPr sz="220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endParaRPr lang="tr-TR" sz="2200" spc="-229" dirty="0" smtClean="0">
              <a:solidFill>
                <a:srgbClr val="4F81BC"/>
              </a:solidFill>
              <a:latin typeface="Arial"/>
              <a:cs typeface="Arial"/>
            </a:endParaRPr>
          </a:p>
          <a:p>
            <a:pPr marL="12700" marR="5080">
              <a:lnSpc>
                <a:spcPct val="89900"/>
              </a:lnSpc>
              <a:spcBef>
                <a:spcPts val="365"/>
              </a:spcBef>
            </a:pPr>
            <a:r>
              <a:rPr sz="2200" spc="-65" dirty="0" smtClean="0">
                <a:solidFill>
                  <a:srgbClr val="4F81BC"/>
                </a:solidFill>
                <a:latin typeface="Arial"/>
                <a:cs typeface="Arial"/>
              </a:rPr>
              <a:t>«</a:t>
            </a:r>
            <a:r>
              <a:rPr sz="2200" b="1" spc="-65" dirty="0">
                <a:solidFill>
                  <a:srgbClr val="4F81BC"/>
                </a:solidFill>
                <a:latin typeface="Trebuchet MS"/>
                <a:cs typeface="Trebuchet MS"/>
              </a:rPr>
              <a:t>Kaynak</a:t>
            </a:r>
            <a:r>
              <a:rPr sz="2200" spc="-65" dirty="0">
                <a:solidFill>
                  <a:srgbClr val="4F81BC"/>
                </a:solidFill>
                <a:latin typeface="Arial"/>
                <a:cs typeface="Arial"/>
              </a:rPr>
              <a:t>»  </a:t>
            </a:r>
            <a:r>
              <a:rPr sz="2200" spc="-75" dirty="0" err="1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r>
              <a:rPr sz="22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35" dirty="0" err="1" smtClean="0">
                <a:solidFill>
                  <a:srgbClr val="4F81BC"/>
                </a:solidFill>
                <a:latin typeface="Arial"/>
                <a:cs typeface="Arial"/>
              </a:rPr>
              <a:t>içeriği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200" spc="-105" dirty="0">
                <a:solidFill>
                  <a:srgbClr val="4F81BC"/>
                </a:solidFill>
                <a:latin typeface="Arial"/>
                <a:cs typeface="Arial"/>
              </a:rPr>
              <a:t>«</a:t>
            </a:r>
            <a:r>
              <a:rPr sz="2200" b="1" spc="-105" dirty="0">
                <a:solidFill>
                  <a:srgbClr val="4F81BC"/>
                </a:solidFill>
                <a:latin typeface="Trebuchet MS"/>
                <a:cs typeface="Trebuchet MS"/>
              </a:rPr>
              <a:t>Hedef</a:t>
            </a:r>
            <a:r>
              <a:rPr sz="2200" spc="-105" dirty="0">
                <a:solidFill>
                  <a:srgbClr val="4F81BC"/>
                </a:solidFill>
                <a:latin typeface="Arial"/>
                <a:cs typeface="Arial"/>
              </a:rPr>
              <a:t>»</a:t>
            </a:r>
            <a:r>
              <a:rPr sz="22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70" dirty="0" err="1" smtClean="0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r>
              <a:rPr lang="tr-TR" sz="2200" spc="-70" dirty="0" smtClean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lang="tr-TR" sz="2200" spc="-55" dirty="0" smtClean="0">
                <a:solidFill>
                  <a:srgbClr val="4F81BC"/>
                </a:solidFill>
                <a:latin typeface="Arial"/>
                <a:cs typeface="Arial"/>
              </a:rPr>
              <a:t>İ</a:t>
            </a:r>
            <a:r>
              <a:rPr sz="2200" spc="-55" dirty="0" err="1" smtClean="0">
                <a:solidFill>
                  <a:srgbClr val="4F81BC"/>
                </a:solidFill>
                <a:latin typeface="Arial"/>
                <a:cs typeface="Arial"/>
              </a:rPr>
              <a:t>çeriğine</a:t>
            </a:r>
            <a:r>
              <a:rPr lang="tr-TR" sz="2200" spc="-55" dirty="0" smtClean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70" dirty="0" err="1" smtClean="0">
                <a:solidFill>
                  <a:srgbClr val="4F81BC"/>
                </a:solidFill>
                <a:latin typeface="Arial"/>
                <a:cs typeface="Arial"/>
              </a:rPr>
              <a:t>kopyalanacaktır</a:t>
            </a: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52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24984"/>
            <a:ext cx="7580899" cy="47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object 8"/>
          <p:cNvGrpSpPr/>
          <p:nvPr/>
        </p:nvGrpSpPr>
        <p:grpSpPr>
          <a:xfrm>
            <a:off x="3644362" y="1905000"/>
            <a:ext cx="4432839" cy="4278266"/>
            <a:chOff x="2399847" y="1737360"/>
            <a:chExt cx="3142432" cy="4343400"/>
          </a:xfrm>
        </p:grpSpPr>
        <p:sp>
          <p:nvSpPr>
            <p:cNvPr id="9" name="object 9"/>
            <p:cNvSpPr/>
            <p:nvPr/>
          </p:nvSpPr>
          <p:spPr>
            <a:xfrm>
              <a:off x="3304539" y="1737360"/>
              <a:ext cx="2237740" cy="4343400"/>
            </a:xfrm>
            <a:custGeom>
              <a:avLst/>
              <a:gdLst/>
              <a:ahLst/>
              <a:cxnLst/>
              <a:rect l="l" t="t" r="r" b="b"/>
              <a:pathLst>
                <a:path w="2237740" h="4343400">
                  <a:moveTo>
                    <a:pt x="0" y="372999"/>
                  </a:moveTo>
                  <a:lnTo>
                    <a:pt x="2906" y="326212"/>
                  </a:lnTo>
                  <a:lnTo>
                    <a:pt x="11392" y="281159"/>
                  </a:lnTo>
                  <a:lnTo>
                    <a:pt x="25108" y="238190"/>
                  </a:lnTo>
                  <a:lnTo>
                    <a:pt x="43704" y="197653"/>
                  </a:lnTo>
                  <a:lnTo>
                    <a:pt x="66831" y="159899"/>
                  </a:lnTo>
                  <a:lnTo>
                    <a:pt x="94139" y="125278"/>
                  </a:lnTo>
                  <a:lnTo>
                    <a:pt x="125278" y="94139"/>
                  </a:lnTo>
                  <a:lnTo>
                    <a:pt x="159899" y="66831"/>
                  </a:lnTo>
                  <a:lnTo>
                    <a:pt x="197653" y="43704"/>
                  </a:lnTo>
                  <a:lnTo>
                    <a:pt x="238190" y="25108"/>
                  </a:lnTo>
                  <a:lnTo>
                    <a:pt x="281159" y="11392"/>
                  </a:lnTo>
                  <a:lnTo>
                    <a:pt x="326212" y="2906"/>
                  </a:lnTo>
                  <a:lnTo>
                    <a:pt x="372999" y="0"/>
                  </a:lnTo>
                  <a:lnTo>
                    <a:pt x="1864740" y="0"/>
                  </a:lnTo>
                  <a:lnTo>
                    <a:pt x="1911527" y="2906"/>
                  </a:lnTo>
                  <a:lnTo>
                    <a:pt x="1956580" y="11392"/>
                  </a:lnTo>
                  <a:lnTo>
                    <a:pt x="1999549" y="25108"/>
                  </a:lnTo>
                  <a:lnTo>
                    <a:pt x="2040086" y="43704"/>
                  </a:lnTo>
                  <a:lnTo>
                    <a:pt x="2077840" y="66831"/>
                  </a:lnTo>
                  <a:lnTo>
                    <a:pt x="2112461" y="94139"/>
                  </a:lnTo>
                  <a:lnTo>
                    <a:pt x="2143600" y="125278"/>
                  </a:lnTo>
                  <a:lnTo>
                    <a:pt x="2170908" y="159899"/>
                  </a:lnTo>
                  <a:lnTo>
                    <a:pt x="2194035" y="197653"/>
                  </a:lnTo>
                  <a:lnTo>
                    <a:pt x="2212631" y="238190"/>
                  </a:lnTo>
                  <a:lnTo>
                    <a:pt x="2226347" y="281159"/>
                  </a:lnTo>
                  <a:lnTo>
                    <a:pt x="2234833" y="326212"/>
                  </a:lnTo>
                  <a:lnTo>
                    <a:pt x="2237740" y="372999"/>
                  </a:lnTo>
                  <a:lnTo>
                    <a:pt x="2237740" y="3970439"/>
                  </a:lnTo>
                  <a:lnTo>
                    <a:pt x="2234833" y="4017222"/>
                  </a:lnTo>
                  <a:lnTo>
                    <a:pt x="2226347" y="4062272"/>
                  </a:lnTo>
                  <a:lnTo>
                    <a:pt x="2212631" y="4105237"/>
                  </a:lnTo>
                  <a:lnTo>
                    <a:pt x="2194035" y="4145770"/>
                  </a:lnTo>
                  <a:lnTo>
                    <a:pt x="2170908" y="4183519"/>
                  </a:lnTo>
                  <a:lnTo>
                    <a:pt x="2143600" y="4218137"/>
                  </a:lnTo>
                  <a:lnTo>
                    <a:pt x="2112461" y="4249273"/>
                  </a:lnTo>
                  <a:lnTo>
                    <a:pt x="2077840" y="4276578"/>
                  </a:lnTo>
                  <a:lnTo>
                    <a:pt x="2040086" y="4299701"/>
                  </a:lnTo>
                  <a:lnTo>
                    <a:pt x="1999549" y="4318295"/>
                  </a:lnTo>
                  <a:lnTo>
                    <a:pt x="1956580" y="4332009"/>
                  </a:lnTo>
                  <a:lnTo>
                    <a:pt x="1911527" y="4340494"/>
                  </a:lnTo>
                  <a:lnTo>
                    <a:pt x="1864740" y="4343400"/>
                  </a:lnTo>
                  <a:lnTo>
                    <a:pt x="372999" y="4343400"/>
                  </a:lnTo>
                  <a:lnTo>
                    <a:pt x="326212" y="4340494"/>
                  </a:lnTo>
                  <a:lnTo>
                    <a:pt x="281159" y="4332009"/>
                  </a:lnTo>
                  <a:lnTo>
                    <a:pt x="238190" y="4318295"/>
                  </a:lnTo>
                  <a:lnTo>
                    <a:pt x="197653" y="4299701"/>
                  </a:lnTo>
                  <a:lnTo>
                    <a:pt x="159899" y="4276578"/>
                  </a:lnTo>
                  <a:lnTo>
                    <a:pt x="125278" y="4249273"/>
                  </a:lnTo>
                  <a:lnTo>
                    <a:pt x="94139" y="4218137"/>
                  </a:lnTo>
                  <a:lnTo>
                    <a:pt x="66831" y="4183519"/>
                  </a:lnTo>
                  <a:lnTo>
                    <a:pt x="43704" y="4145770"/>
                  </a:lnTo>
                  <a:lnTo>
                    <a:pt x="25108" y="4105237"/>
                  </a:lnTo>
                  <a:lnTo>
                    <a:pt x="11392" y="4062272"/>
                  </a:lnTo>
                  <a:lnTo>
                    <a:pt x="2906" y="4017222"/>
                  </a:lnTo>
                  <a:lnTo>
                    <a:pt x="0" y="3970439"/>
                  </a:lnTo>
                  <a:lnTo>
                    <a:pt x="0" y="37299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 flipV="1">
              <a:off x="2399847" y="3406947"/>
              <a:ext cx="825808" cy="293440"/>
            </a:xfrm>
            <a:custGeom>
              <a:avLst/>
              <a:gdLst/>
              <a:ahLst/>
              <a:cxnLst/>
              <a:rect l="l" t="t" r="r" b="b"/>
              <a:pathLst>
                <a:path w="661669" h="130175">
                  <a:moveTo>
                    <a:pt x="637569" y="49656"/>
                  </a:moveTo>
                  <a:lnTo>
                    <a:pt x="633730" y="49656"/>
                  </a:lnTo>
                  <a:lnTo>
                    <a:pt x="634111" y="77596"/>
                  </a:lnTo>
                  <a:lnTo>
                    <a:pt x="582470" y="78321"/>
                  </a:lnTo>
                  <a:lnTo>
                    <a:pt x="536956" y="105663"/>
                  </a:lnTo>
                  <a:lnTo>
                    <a:pt x="534924" y="114300"/>
                  </a:lnTo>
                  <a:lnTo>
                    <a:pt x="542798" y="127507"/>
                  </a:lnTo>
                  <a:lnTo>
                    <a:pt x="551434" y="129666"/>
                  </a:lnTo>
                  <a:lnTo>
                    <a:pt x="661670" y="63245"/>
                  </a:lnTo>
                  <a:lnTo>
                    <a:pt x="637569" y="49656"/>
                  </a:lnTo>
                  <a:close/>
                </a:path>
                <a:path w="661669" h="130175">
                  <a:moveTo>
                    <a:pt x="582077" y="50381"/>
                  </a:moveTo>
                  <a:lnTo>
                    <a:pt x="0" y="58546"/>
                  </a:lnTo>
                  <a:lnTo>
                    <a:pt x="508" y="86486"/>
                  </a:lnTo>
                  <a:lnTo>
                    <a:pt x="582470" y="78321"/>
                  </a:lnTo>
                  <a:lnTo>
                    <a:pt x="606238" y="64024"/>
                  </a:lnTo>
                  <a:lnTo>
                    <a:pt x="582077" y="50381"/>
                  </a:lnTo>
                  <a:close/>
                </a:path>
                <a:path w="661669" h="130175">
                  <a:moveTo>
                    <a:pt x="606238" y="64024"/>
                  </a:moveTo>
                  <a:lnTo>
                    <a:pt x="582470" y="78321"/>
                  </a:lnTo>
                  <a:lnTo>
                    <a:pt x="634111" y="77596"/>
                  </a:lnTo>
                  <a:lnTo>
                    <a:pt x="634086" y="75818"/>
                  </a:lnTo>
                  <a:lnTo>
                    <a:pt x="627126" y="75818"/>
                  </a:lnTo>
                  <a:lnTo>
                    <a:pt x="606238" y="64024"/>
                  </a:lnTo>
                  <a:close/>
                </a:path>
                <a:path w="661669" h="130175">
                  <a:moveTo>
                    <a:pt x="626745" y="51688"/>
                  </a:moveTo>
                  <a:lnTo>
                    <a:pt x="606238" y="64024"/>
                  </a:lnTo>
                  <a:lnTo>
                    <a:pt x="627126" y="75818"/>
                  </a:lnTo>
                  <a:lnTo>
                    <a:pt x="626745" y="51688"/>
                  </a:lnTo>
                  <a:close/>
                </a:path>
                <a:path w="661669" h="130175">
                  <a:moveTo>
                    <a:pt x="633757" y="51688"/>
                  </a:moveTo>
                  <a:lnTo>
                    <a:pt x="626745" y="51688"/>
                  </a:lnTo>
                  <a:lnTo>
                    <a:pt x="627126" y="75818"/>
                  </a:lnTo>
                  <a:lnTo>
                    <a:pt x="634086" y="75818"/>
                  </a:lnTo>
                  <a:lnTo>
                    <a:pt x="633757" y="51688"/>
                  </a:lnTo>
                  <a:close/>
                </a:path>
                <a:path w="661669" h="130175">
                  <a:moveTo>
                    <a:pt x="633730" y="49656"/>
                  </a:moveTo>
                  <a:lnTo>
                    <a:pt x="582077" y="50381"/>
                  </a:lnTo>
                  <a:lnTo>
                    <a:pt x="606238" y="64024"/>
                  </a:lnTo>
                  <a:lnTo>
                    <a:pt x="626745" y="51688"/>
                  </a:lnTo>
                  <a:lnTo>
                    <a:pt x="633757" y="51688"/>
                  </a:lnTo>
                  <a:lnTo>
                    <a:pt x="633730" y="49656"/>
                  </a:lnTo>
                  <a:close/>
                </a:path>
                <a:path w="661669" h="130175">
                  <a:moveTo>
                    <a:pt x="549656" y="0"/>
                  </a:moveTo>
                  <a:lnTo>
                    <a:pt x="541020" y="2285"/>
                  </a:lnTo>
                  <a:lnTo>
                    <a:pt x="537337" y="9016"/>
                  </a:lnTo>
                  <a:lnTo>
                    <a:pt x="533527" y="15747"/>
                  </a:lnTo>
                  <a:lnTo>
                    <a:pt x="535813" y="24256"/>
                  </a:lnTo>
                  <a:lnTo>
                    <a:pt x="582077" y="50381"/>
                  </a:lnTo>
                  <a:lnTo>
                    <a:pt x="633730" y="49656"/>
                  </a:lnTo>
                  <a:lnTo>
                    <a:pt x="637569" y="49656"/>
                  </a:lnTo>
                  <a:lnTo>
                    <a:pt x="556260" y="3809"/>
                  </a:lnTo>
                  <a:lnTo>
                    <a:pt x="5496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8"/>
          <p:cNvGrpSpPr/>
          <p:nvPr/>
        </p:nvGrpSpPr>
        <p:grpSpPr>
          <a:xfrm>
            <a:off x="2590802" y="4191000"/>
            <a:ext cx="3731260" cy="2355850"/>
            <a:chOff x="4607940" y="3735196"/>
            <a:chExt cx="3731260" cy="2355850"/>
          </a:xfrm>
        </p:grpSpPr>
        <p:sp>
          <p:nvSpPr>
            <p:cNvPr id="14" name="object 9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0" y="0"/>
                  </a:moveTo>
                  <a:lnTo>
                    <a:pt x="1216279" y="897763"/>
                  </a:lnTo>
                  <a:lnTo>
                    <a:pt x="720979" y="897763"/>
                  </a:lnTo>
                  <a:lnTo>
                    <a:pt x="720979" y="2317622"/>
                  </a:lnTo>
                  <a:lnTo>
                    <a:pt x="3692779" y="2317622"/>
                  </a:lnTo>
                  <a:lnTo>
                    <a:pt x="3692779" y="897763"/>
                  </a:lnTo>
                  <a:lnTo>
                    <a:pt x="1959229" y="89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720979" y="897763"/>
                  </a:moveTo>
                  <a:lnTo>
                    <a:pt x="1216279" y="897763"/>
                  </a:lnTo>
                  <a:lnTo>
                    <a:pt x="0" y="0"/>
                  </a:lnTo>
                  <a:lnTo>
                    <a:pt x="1959229" y="897763"/>
                  </a:lnTo>
                  <a:lnTo>
                    <a:pt x="3692779" y="897763"/>
                  </a:lnTo>
                  <a:lnTo>
                    <a:pt x="3692779" y="1134364"/>
                  </a:lnTo>
                  <a:lnTo>
                    <a:pt x="3692779" y="1489328"/>
                  </a:lnTo>
                  <a:lnTo>
                    <a:pt x="3692779" y="2317622"/>
                  </a:lnTo>
                  <a:lnTo>
                    <a:pt x="1959229" y="2317622"/>
                  </a:lnTo>
                  <a:lnTo>
                    <a:pt x="1216279" y="2317622"/>
                  </a:lnTo>
                  <a:lnTo>
                    <a:pt x="720979" y="2317622"/>
                  </a:lnTo>
                  <a:lnTo>
                    <a:pt x="720979" y="1489328"/>
                  </a:lnTo>
                  <a:lnTo>
                    <a:pt x="720979" y="1134364"/>
                  </a:lnTo>
                  <a:lnTo>
                    <a:pt x="720979" y="897763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1494" y="636209"/>
            <a:ext cx="75857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b="1" spc="-75" dirty="0" smtClean="0">
                <a:solidFill>
                  <a:srgbClr val="4F81BC"/>
                </a:solidFill>
                <a:latin typeface="Trebuchet MS"/>
                <a:cs typeface="Trebuchet MS"/>
              </a:rPr>
              <a:t>Program</a:t>
            </a:r>
            <a:r>
              <a:rPr sz="2800" b="1" spc="-28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Görünür?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3515209" y="5296945"/>
            <a:ext cx="2641600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lang="tr-TR" sz="2000" spc="-100" dirty="0" smtClean="0">
                <a:latin typeface="Arial"/>
                <a:cs typeface="Arial"/>
              </a:rPr>
              <a:t>Akademik Birimler Sekmesinin alt sekmelerinde bölümünüz bulunup seçilir.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1219200"/>
            <a:ext cx="97663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525360" y="381002"/>
            <a:ext cx="62579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 err="1" smtClean="0">
                <a:solidFill>
                  <a:srgbClr val="4F81BC"/>
                </a:solidFill>
                <a:latin typeface="Trebuchet MS"/>
                <a:cs typeface="Trebuchet MS"/>
              </a:rPr>
              <a:t>Ders</a:t>
            </a:r>
            <a:r>
              <a:rPr sz="2800" b="1" spc="-28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 smtClean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 err="1" smtClean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5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 err="1" smtClean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Görünür?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619" y="3963535"/>
            <a:ext cx="3731260" cy="2355850"/>
            <a:chOff x="4607940" y="3735196"/>
            <a:chExt cx="3731260" cy="2355850"/>
          </a:xfrm>
        </p:grpSpPr>
        <p:sp>
          <p:nvSpPr>
            <p:cNvPr id="9" name="object 9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0" y="0"/>
                  </a:moveTo>
                  <a:lnTo>
                    <a:pt x="1216279" y="897763"/>
                  </a:lnTo>
                  <a:lnTo>
                    <a:pt x="720979" y="897763"/>
                  </a:lnTo>
                  <a:lnTo>
                    <a:pt x="720979" y="2317622"/>
                  </a:lnTo>
                  <a:lnTo>
                    <a:pt x="3692779" y="2317622"/>
                  </a:lnTo>
                  <a:lnTo>
                    <a:pt x="3692779" y="897763"/>
                  </a:lnTo>
                  <a:lnTo>
                    <a:pt x="1959229" y="89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720979" y="897763"/>
                  </a:moveTo>
                  <a:lnTo>
                    <a:pt x="1216279" y="897763"/>
                  </a:lnTo>
                  <a:lnTo>
                    <a:pt x="0" y="0"/>
                  </a:lnTo>
                  <a:lnTo>
                    <a:pt x="1959229" y="897763"/>
                  </a:lnTo>
                  <a:lnTo>
                    <a:pt x="3692779" y="897763"/>
                  </a:lnTo>
                  <a:lnTo>
                    <a:pt x="3692779" y="1134364"/>
                  </a:lnTo>
                  <a:lnTo>
                    <a:pt x="3692779" y="1489328"/>
                  </a:lnTo>
                  <a:lnTo>
                    <a:pt x="3692779" y="2317622"/>
                  </a:lnTo>
                  <a:lnTo>
                    <a:pt x="1959229" y="2317622"/>
                  </a:lnTo>
                  <a:lnTo>
                    <a:pt x="1216279" y="2317622"/>
                  </a:lnTo>
                  <a:lnTo>
                    <a:pt x="720979" y="2317622"/>
                  </a:lnTo>
                  <a:lnTo>
                    <a:pt x="720979" y="1489328"/>
                  </a:lnTo>
                  <a:lnTo>
                    <a:pt x="720979" y="1134364"/>
                  </a:lnTo>
                  <a:lnTo>
                    <a:pt x="720979" y="897763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9333" y="4994851"/>
            <a:ext cx="2641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Gelen </a:t>
            </a:r>
            <a:r>
              <a:rPr sz="2000" spc="-70" dirty="0">
                <a:latin typeface="Arial"/>
                <a:cs typeface="Arial"/>
              </a:rPr>
              <a:t>menüde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«</a:t>
            </a:r>
            <a:r>
              <a:rPr sz="2000" b="1" spc="-100" dirty="0">
                <a:latin typeface="Trebuchet MS"/>
                <a:cs typeface="Trebuchet MS"/>
              </a:rPr>
              <a:t>Dersler</a:t>
            </a:r>
            <a:r>
              <a:rPr sz="2000" spc="-100" dirty="0">
                <a:latin typeface="Arial"/>
                <a:cs typeface="Arial"/>
              </a:rPr>
              <a:t>»</a:t>
            </a:r>
            <a:endParaRPr sz="2000" dirty="0">
              <a:latin typeface="Arial"/>
              <a:cs typeface="Arial"/>
            </a:endParaRPr>
          </a:p>
          <a:p>
            <a:pPr marL="12700" marR="318135">
              <a:lnSpc>
                <a:spcPct val="80000"/>
              </a:lnSpc>
              <a:spcBef>
                <a:spcPts val="244"/>
              </a:spcBef>
            </a:pPr>
            <a:r>
              <a:rPr sz="2000" spc="-75" dirty="0">
                <a:latin typeface="Arial"/>
                <a:cs typeface="Arial"/>
              </a:rPr>
              <a:t>dışındaki </a:t>
            </a:r>
            <a:r>
              <a:rPr sz="2000" spc="15" dirty="0">
                <a:latin typeface="Arial"/>
                <a:cs typeface="Arial"/>
              </a:rPr>
              <a:t>tüm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alanlara  </a:t>
            </a:r>
            <a:r>
              <a:rPr sz="2000" spc="-35" dirty="0">
                <a:latin typeface="Arial"/>
                <a:cs typeface="Arial"/>
              </a:rPr>
              <a:t>ilişkin </a:t>
            </a:r>
            <a:r>
              <a:rPr sz="2000" spc="-40" dirty="0">
                <a:latin typeface="Arial"/>
                <a:cs typeface="Arial"/>
              </a:rPr>
              <a:t>veriler </a:t>
            </a:r>
            <a:r>
              <a:rPr sz="2000" b="1" spc="-60" dirty="0">
                <a:latin typeface="Trebuchet MS"/>
                <a:cs typeface="Trebuchet MS"/>
              </a:rPr>
              <a:t>bölüm  başkanı </a:t>
            </a:r>
            <a:r>
              <a:rPr sz="2000" spc="-45" dirty="0">
                <a:latin typeface="Arial"/>
                <a:cs typeface="Arial"/>
              </a:rPr>
              <a:t>tarafından  </a:t>
            </a:r>
            <a:r>
              <a:rPr sz="2000" spc="-20" dirty="0">
                <a:latin typeface="Arial"/>
                <a:cs typeface="Arial"/>
              </a:rPr>
              <a:t>girilmektedir.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53067" y="2312323"/>
            <a:ext cx="1874520" cy="3695700"/>
            <a:chOff x="2730500" y="1648460"/>
            <a:chExt cx="1874520" cy="3695700"/>
          </a:xfrm>
        </p:grpSpPr>
        <p:sp>
          <p:nvSpPr>
            <p:cNvPr id="13" name="object 13"/>
            <p:cNvSpPr/>
            <p:nvPr/>
          </p:nvSpPr>
          <p:spPr>
            <a:xfrm>
              <a:off x="2744470" y="4260850"/>
              <a:ext cx="1678939" cy="266700"/>
            </a:xfrm>
            <a:custGeom>
              <a:avLst/>
              <a:gdLst/>
              <a:ahLst/>
              <a:cxnLst/>
              <a:rect l="l" t="t" r="r" b="b"/>
              <a:pathLst>
                <a:path w="1678939" h="266700">
                  <a:moveTo>
                    <a:pt x="0" y="266700"/>
                  </a:moveTo>
                  <a:lnTo>
                    <a:pt x="1678939" y="266700"/>
                  </a:lnTo>
                  <a:lnTo>
                    <a:pt x="1678939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2794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5610" y="1662430"/>
              <a:ext cx="345440" cy="3667760"/>
            </a:xfrm>
            <a:custGeom>
              <a:avLst/>
              <a:gdLst/>
              <a:ahLst/>
              <a:cxnLst/>
              <a:rect l="l" t="t" r="r" b="b"/>
              <a:pathLst>
                <a:path w="345439" h="3667760">
                  <a:moveTo>
                    <a:pt x="0" y="0"/>
                  </a:moveTo>
                  <a:lnTo>
                    <a:pt x="67224" y="2254"/>
                  </a:lnTo>
                  <a:lnTo>
                    <a:pt x="122126" y="8413"/>
                  </a:lnTo>
                  <a:lnTo>
                    <a:pt x="159144" y="17573"/>
                  </a:lnTo>
                  <a:lnTo>
                    <a:pt x="172719" y="28829"/>
                  </a:lnTo>
                  <a:lnTo>
                    <a:pt x="172719" y="1805051"/>
                  </a:lnTo>
                  <a:lnTo>
                    <a:pt x="186295" y="1816306"/>
                  </a:lnTo>
                  <a:lnTo>
                    <a:pt x="223313" y="1825466"/>
                  </a:lnTo>
                  <a:lnTo>
                    <a:pt x="278215" y="1831625"/>
                  </a:lnTo>
                  <a:lnTo>
                    <a:pt x="345439" y="1833880"/>
                  </a:lnTo>
                  <a:lnTo>
                    <a:pt x="278215" y="1836134"/>
                  </a:lnTo>
                  <a:lnTo>
                    <a:pt x="223313" y="1842293"/>
                  </a:lnTo>
                  <a:lnTo>
                    <a:pt x="186295" y="1851453"/>
                  </a:lnTo>
                  <a:lnTo>
                    <a:pt x="172719" y="1862709"/>
                  </a:lnTo>
                  <a:lnTo>
                    <a:pt x="172719" y="3638931"/>
                  </a:lnTo>
                  <a:lnTo>
                    <a:pt x="159144" y="3650186"/>
                  </a:lnTo>
                  <a:lnTo>
                    <a:pt x="122126" y="3659346"/>
                  </a:lnTo>
                  <a:lnTo>
                    <a:pt x="67224" y="3665505"/>
                  </a:lnTo>
                  <a:lnTo>
                    <a:pt x="0" y="3667760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76" y="1858011"/>
            <a:ext cx="5800725" cy="36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144277" y="1822703"/>
            <a:ext cx="10411975" cy="3784858"/>
            <a:chOff x="1144270" y="1822702"/>
            <a:chExt cx="10411975" cy="3784858"/>
          </a:xfrm>
        </p:grpSpPr>
        <p:sp>
          <p:nvSpPr>
            <p:cNvPr id="3" name="object 3"/>
            <p:cNvSpPr/>
            <p:nvPr/>
          </p:nvSpPr>
          <p:spPr>
            <a:xfrm>
              <a:off x="4309358" y="1822702"/>
              <a:ext cx="7246887" cy="3784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4670" y="1858009"/>
              <a:ext cx="7127240" cy="3665220"/>
            </a:xfrm>
            <a:custGeom>
              <a:avLst/>
              <a:gdLst/>
              <a:ahLst/>
              <a:cxnLst/>
              <a:rect l="l" t="t" r="r" b="b"/>
              <a:pathLst>
                <a:path w="7127240" h="3665220">
                  <a:moveTo>
                    <a:pt x="0" y="3665220"/>
                  </a:moveTo>
                  <a:lnTo>
                    <a:pt x="7127240" y="3665220"/>
                  </a:lnTo>
                  <a:lnTo>
                    <a:pt x="7127240" y="0"/>
                  </a:lnTo>
                  <a:lnTo>
                    <a:pt x="0" y="0"/>
                  </a:lnTo>
                  <a:lnTo>
                    <a:pt x="0" y="366522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2996" y="2397759"/>
              <a:ext cx="4495800" cy="3107690"/>
            </a:xfrm>
            <a:custGeom>
              <a:avLst/>
              <a:gdLst/>
              <a:ahLst/>
              <a:cxnLst/>
              <a:rect l="l" t="t" r="r" b="b"/>
              <a:pathLst>
                <a:path w="2852420" h="1590039">
                  <a:moveTo>
                    <a:pt x="0" y="265049"/>
                  </a:moveTo>
                  <a:lnTo>
                    <a:pt x="4268" y="217393"/>
                  </a:lnTo>
                  <a:lnTo>
                    <a:pt x="16576" y="172545"/>
                  </a:lnTo>
                  <a:lnTo>
                    <a:pt x="36176" y="131252"/>
                  </a:lnTo>
                  <a:lnTo>
                    <a:pt x="62320" y="94261"/>
                  </a:lnTo>
                  <a:lnTo>
                    <a:pt x="94261" y="62320"/>
                  </a:lnTo>
                  <a:lnTo>
                    <a:pt x="131252" y="36176"/>
                  </a:lnTo>
                  <a:lnTo>
                    <a:pt x="172545" y="16576"/>
                  </a:lnTo>
                  <a:lnTo>
                    <a:pt x="217393" y="4268"/>
                  </a:lnTo>
                  <a:lnTo>
                    <a:pt x="265049" y="0"/>
                  </a:lnTo>
                  <a:lnTo>
                    <a:pt x="2587371" y="0"/>
                  </a:lnTo>
                  <a:lnTo>
                    <a:pt x="2635026" y="4268"/>
                  </a:lnTo>
                  <a:lnTo>
                    <a:pt x="2679874" y="16576"/>
                  </a:lnTo>
                  <a:lnTo>
                    <a:pt x="2721167" y="36176"/>
                  </a:lnTo>
                  <a:lnTo>
                    <a:pt x="2758158" y="62320"/>
                  </a:lnTo>
                  <a:lnTo>
                    <a:pt x="2790099" y="94261"/>
                  </a:lnTo>
                  <a:lnTo>
                    <a:pt x="2816243" y="131252"/>
                  </a:lnTo>
                  <a:lnTo>
                    <a:pt x="2835843" y="172545"/>
                  </a:lnTo>
                  <a:lnTo>
                    <a:pt x="2848151" y="217393"/>
                  </a:lnTo>
                  <a:lnTo>
                    <a:pt x="2852420" y="265049"/>
                  </a:lnTo>
                  <a:lnTo>
                    <a:pt x="2852420" y="1324991"/>
                  </a:lnTo>
                  <a:lnTo>
                    <a:pt x="2848151" y="1372646"/>
                  </a:lnTo>
                  <a:lnTo>
                    <a:pt x="2835843" y="1417494"/>
                  </a:lnTo>
                  <a:lnTo>
                    <a:pt x="2816243" y="1458787"/>
                  </a:lnTo>
                  <a:lnTo>
                    <a:pt x="2790099" y="1495778"/>
                  </a:lnTo>
                  <a:lnTo>
                    <a:pt x="2758158" y="1527719"/>
                  </a:lnTo>
                  <a:lnTo>
                    <a:pt x="2721167" y="1553863"/>
                  </a:lnTo>
                  <a:lnTo>
                    <a:pt x="2679874" y="1573463"/>
                  </a:lnTo>
                  <a:lnTo>
                    <a:pt x="2635026" y="1585771"/>
                  </a:lnTo>
                  <a:lnTo>
                    <a:pt x="2587371" y="1590040"/>
                  </a:lnTo>
                  <a:lnTo>
                    <a:pt x="265049" y="1590040"/>
                  </a:lnTo>
                  <a:lnTo>
                    <a:pt x="217393" y="1585771"/>
                  </a:lnTo>
                  <a:lnTo>
                    <a:pt x="172545" y="1573463"/>
                  </a:lnTo>
                  <a:lnTo>
                    <a:pt x="131252" y="1553863"/>
                  </a:lnTo>
                  <a:lnTo>
                    <a:pt x="94261" y="1527719"/>
                  </a:lnTo>
                  <a:lnTo>
                    <a:pt x="62320" y="1495778"/>
                  </a:lnTo>
                  <a:lnTo>
                    <a:pt x="36176" y="1458787"/>
                  </a:lnTo>
                  <a:lnTo>
                    <a:pt x="16576" y="1417494"/>
                  </a:lnTo>
                  <a:lnTo>
                    <a:pt x="4268" y="1372646"/>
                  </a:lnTo>
                  <a:lnTo>
                    <a:pt x="0" y="1324991"/>
                  </a:lnTo>
                  <a:lnTo>
                    <a:pt x="0" y="26504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4270" y="2470149"/>
              <a:ext cx="3309620" cy="3035300"/>
            </a:xfrm>
            <a:custGeom>
              <a:avLst/>
              <a:gdLst/>
              <a:ahLst/>
              <a:cxnLst/>
              <a:rect l="l" t="t" r="r" b="b"/>
              <a:pathLst>
                <a:path w="3309620" h="3035300">
                  <a:moveTo>
                    <a:pt x="2692400" y="0"/>
                  </a:moveTo>
                  <a:lnTo>
                    <a:pt x="0" y="0"/>
                  </a:lnTo>
                  <a:lnTo>
                    <a:pt x="0" y="3035300"/>
                  </a:lnTo>
                  <a:lnTo>
                    <a:pt x="2692400" y="3035300"/>
                  </a:lnTo>
                  <a:lnTo>
                    <a:pt x="2692400" y="1264666"/>
                  </a:lnTo>
                  <a:lnTo>
                    <a:pt x="3309493" y="222376"/>
                  </a:lnTo>
                  <a:lnTo>
                    <a:pt x="2692400" y="505840"/>
                  </a:lnTo>
                  <a:lnTo>
                    <a:pt x="269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4270" y="2470149"/>
              <a:ext cx="3309620" cy="3035300"/>
            </a:xfrm>
            <a:custGeom>
              <a:avLst/>
              <a:gdLst/>
              <a:ahLst/>
              <a:cxnLst/>
              <a:rect l="l" t="t" r="r" b="b"/>
              <a:pathLst>
                <a:path w="3309620" h="3035300">
                  <a:moveTo>
                    <a:pt x="0" y="0"/>
                  </a:moveTo>
                  <a:lnTo>
                    <a:pt x="1570609" y="0"/>
                  </a:lnTo>
                  <a:lnTo>
                    <a:pt x="2243709" y="0"/>
                  </a:lnTo>
                  <a:lnTo>
                    <a:pt x="2692400" y="0"/>
                  </a:lnTo>
                  <a:lnTo>
                    <a:pt x="2692400" y="505840"/>
                  </a:lnTo>
                  <a:lnTo>
                    <a:pt x="3309493" y="222376"/>
                  </a:lnTo>
                  <a:lnTo>
                    <a:pt x="2692400" y="1264666"/>
                  </a:lnTo>
                  <a:lnTo>
                    <a:pt x="2692400" y="3035300"/>
                  </a:lnTo>
                  <a:lnTo>
                    <a:pt x="2243709" y="3035300"/>
                  </a:lnTo>
                  <a:lnTo>
                    <a:pt x="1570609" y="3035300"/>
                  </a:lnTo>
                  <a:lnTo>
                    <a:pt x="0" y="3035300"/>
                  </a:lnTo>
                  <a:lnTo>
                    <a:pt x="0" y="1264666"/>
                  </a:lnTo>
                  <a:lnTo>
                    <a:pt x="0" y="505840"/>
                  </a:lnTo>
                  <a:lnTo>
                    <a:pt x="0" y="0"/>
                  </a:lnTo>
                  <a:close/>
                </a:path>
              </a:pathLst>
            </a:custGeom>
            <a:ln w="5841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22061" y="2762252"/>
            <a:ext cx="2587939" cy="23968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181610" indent="-229235" algn="just">
              <a:lnSpc>
                <a:spcPct val="70100"/>
              </a:lnSpc>
              <a:spcBef>
                <a:spcPts val="890"/>
              </a:spcBef>
              <a:buFont typeface="Arial"/>
              <a:buChar char="•"/>
              <a:tabLst>
                <a:tab pos="241935" algn="l"/>
              </a:tabLst>
            </a:pPr>
            <a:r>
              <a:rPr sz="2000" dirty="0">
                <a:latin typeface="Carlito"/>
                <a:cs typeface="Carlito"/>
              </a:rPr>
              <a:t>Bölüm </a:t>
            </a:r>
            <a:r>
              <a:rPr sz="2000" spc="-10" dirty="0">
                <a:latin typeface="Carlito"/>
                <a:cs typeface="Carlito"/>
              </a:rPr>
              <a:t>başkanları  </a:t>
            </a:r>
            <a:r>
              <a:rPr sz="2000" spc="-5" dirty="0">
                <a:latin typeface="Carlito"/>
                <a:cs typeface="Carlito"/>
              </a:rPr>
              <a:t>yetkisi ile </a:t>
            </a:r>
            <a:r>
              <a:rPr sz="2000" b="1" spc="-15" dirty="0">
                <a:solidFill>
                  <a:srgbClr val="0070C0"/>
                </a:solidFill>
                <a:latin typeface="Carlito"/>
                <a:cs typeface="Carlito"/>
              </a:rPr>
              <a:t>OBS’ye 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giriş</a:t>
            </a:r>
            <a:r>
              <a:rPr sz="2000" b="1" spc="-85" dirty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yapıldığında,</a:t>
            </a:r>
            <a:endParaRPr sz="2000" b="1" dirty="0">
              <a:solidFill>
                <a:srgbClr val="0070C0"/>
              </a:solidFill>
              <a:latin typeface="Carlito"/>
              <a:cs typeface="Carlito"/>
            </a:endParaRPr>
          </a:p>
          <a:p>
            <a:pPr marL="241300" marR="5080" indent="-229235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tr-TR" sz="2000" dirty="0" smtClean="0">
                <a:latin typeface="Carlito"/>
                <a:cs typeface="Carlito"/>
              </a:rPr>
              <a:t>Bilgi Paketi </a:t>
            </a:r>
            <a:r>
              <a:rPr sz="2000" spc="-5" dirty="0" err="1" smtClean="0">
                <a:latin typeface="Carlito"/>
                <a:cs typeface="Carlito"/>
              </a:rPr>
              <a:t>işlemleri</a:t>
            </a:r>
            <a:r>
              <a:rPr sz="2000" spc="-5" dirty="0" smtClean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menüsünden;</a:t>
            </a:r>
            <a:r>
              <a:rPr sz="2000" spc="-125" dirty="0">
                <a:latin typeface="Carlito"/>
                <a:cs typeface="Carlito"/>
              </a:rPr>
              <a:t> </a:t>
            </a:r>
            <a:r>
              <a:rPr sz="2000" i="1" dirty="0" err="1">
                <a:solidFill>
                  <a:srgbClr val="FF0000"/>
                </a:solidFill>
                <a:latin typeface="Carlito"/>
                <a:cs typeface="Carlito"/>
              </a:rPr>
              <a:t>Ders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  </a:t>
            </a:r>
            <a:r>
              <a:rPr lang="tr-TR" sz="2000" i="1" spc="-5" dirty="0" smtClean="0">
                <a:solidFill>
                  <a:srgbClr val="FF0000"/>
                </a:solidFill>
                <a:latin typeface="Carlito"/>
                <a:cs typeface="Carlito"/>
              </a:rPr>
              <a:t>Bilgi Paketi</a:t>
            </a:r>
            <a:r>
              <a:rPr sz="2000" i="1" spc="-20" dirty="0" err="1" smtClean="0">
                <a:solidFill>
                  <a:srgbClr val="FF0000"/>
                </a:solidFill>
                <a:latin typeface="Carlito"/>
                <a:cs typeface="Carlito"/>
              </a:rPr>
              <a:t>Tanımları</a:t>
            </a:r>
            <a:r>
              <a:rPr sz="2000" i="1" spc="-2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spc="-20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dışındaki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tüm</a:t>
            </a:r>
          </a:p>
          <a:p>
            <a:pPr marL="241300" marR="721360" algn="just">
              <a:lnSpc>
                <a:spcPct val="69700"/>
              </a:lnSpc>
              <a:spcBef>
                <a:spcPts val="20"/>
              </a:spcBef>
            </a:pPr>
            <a:r>
              <a:rPr sz="2000" spc="-5" dirty="0">
                <a:latin typeface="Carlito"/>
                <a:cs typeface="Carlito"/>
              </a:rPr>
              <a:t>içerikler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ilgili  </a:t>
            </a:r>
            <a:r>
              <a:rPr sz="2000" spc="-10" dirty="0">
                <a:latin typeface="Carlito"/>
                <a:cs typeface="Carlito"/>
              </a:rPr>
              <a:t>menülerden 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girilmelidir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6" y="1079920"/>
            <a:ext cx="8305800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491497" y="636209"/>
            <a:ext cx="6529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>
                <a:solidFill>
                  <a:srgbClr val="4F81BC"/>
                </a:solidFill>
                <a:latin typeface="Trebuchet MS"/>
                <a:cs typeface="Trebuchet MS"/>
              </a:rPr>
              <a:t>Ders</a:t>
            </a:r>
            <a:r>
              <a:rPr sz="2800" b="1" spc="-27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95" dirty="0">
                <a:solidFill>
                  <a:srgbClr val="4F81BC"/>
                </a:solidFill>
                <a:latin typeface="Trebuchet MS"/>
                <a:cs typeface="Trebuchet MS"/>
              </a:rPr>
              <a:t>Görülüyor?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467" y="4936993"/>
            <a:ext cx="1371600" cy="261528"/>
          </a:xfrm>
          <a:custGeom>
            <a:avLst/>
            <a:gdLst/>
            <a:ahLst/>
            <a:cxnLst/>
            <a:rect l="l" t="t" r="r" b="b"/>
            <a:pathLst>
              <a:path w="1965960" h="307339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914778" y="0"/>
                </a:lnTo>
                <a:lnTo>
                  <a:pt x="1934670" y="4032"/>
                </a:lnTo>
                <a:lnTo>
                  <a:pt x="1950942" y="15017"/>
                </a:lnTo>
                <a:lnTo>
                  <a:pt x="1961927" y="31289"/>
                </a:lnTo>
                <a:lnTo>
                  <a:pt x="1965960" y="51181"/>
                </a:lnTo>
                <a:lnTo>
                  <a:pt x="1965960" y="256158"/>
                </a:lnTo>
                <a:lnTo>
                  <a:pt x="1961927" y="276050"/>
                </a:lnTo>
                <a:lnTo>
                  <a:pt x="1950942" y="292322"/>
                </a:lnTo>
                <a:lnTo>
                  <a:pt x="1934670" y="303307"/>
                </a:lnTo>
                <a:lnTo>
                  <a:pt x="1914778" y="307339"/>
                </a:lnTo>
                <a:lnTo>
                  <a:pt x="51181" y="307339"/>
                </a:lnTo>
                <a:lnTo>
                  <a:pt x="31289" y="303307"/>
                </a:lnTo>
                <a:lnTo>
                  <a:pt x="15017" y="292322"/>
                </a:lnTo>
                <a:lnTo>
                  <a:pt x="4032" y="276050"/>
                </a:lnTo>
                <a:lnTo>
                  <a:pt x="0" y="256158"/>
                </a:lnTo>
                <a:lnTo>
                  <a:pt x="0" y="5118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Dikdörtgen Belirtme Çizgisi 27"/>
          <p:cNvSpPr/>
          <p:nvPr/>
        </p:nvSpPr>
        <p:spPr>
          <a:xfrm>
            <a:off x="2819400" y="4347336"/>
            <a:ext cx="2209800" cy="1059374"/>
          </a:xfrm>
          <a:prstGeom prst="wedgeRectCallout">
            <a:avLst>
              <a:gd name="adj1" fmla="val -93981"/>
              <a:gd name="adj2" fmla="val 23805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1. Dersler menüsüne tıkladığınızda aktif müfredattaki ders listesi gelir.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9" name="Dikdörtgen Belirtme Çizgisi 28"/>
          <p:cNvSpPr/>
          <p:nvPr/>
        </p:nvSpPr>
        <p:spPr>
          <a:xfrm>
            <a:off x="3657600" y="2286004"/>
            <a:ext cx="2514600" cy="1327787"/>
          </a:xfrm>
          <a:prstGeom prst="wedgeRectCallout">
            <a:avLst>
              <a:gd name="adj1" fmla="val -106944"/>
              <a:gd name="adj2" fmla="val -2318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2. Dersin Bologna tanımlarına dersin yanında yer alan simgeye tıkladığınızda ulaşabilirsiniz.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473" y="927105"/>
            <a:ext cx="1692911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-55" dirty="0">
                <a:solidFill>
                  <a:srgbClr val="4F81BC"/>
                </a:solidFill>
                <a:latin typeface="Arial"/>
                <a:cs typeface="Arial"/>
              </a:rPr>
              <a:t>Bir</a:t>
            </a:r>
            <a:r>
              <a:rPr sz="2400" spc="-20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600"/>
              </a:lnSpc>
              <a:spcBef>
                <a:spcPts val="170"/>
              </a:spcBef>
            </a:pPr>
            <a:r>
              <a:rPr sz="2400" b="1" spc="-114" dirty="0">
                <a:solidFill>
                  <a:srgbClr val="4F81BC"/>
                </a:solidFill>
                <a:latin typeface="Trebuchet MS"/>
                <a:cs typeface="Trebuchet MS"/>
              </a:rPr>
              <a:t>Tanımı</a:t>
            </a:r>
            <a:r>
              <a:rPr sz="2400" b="1" spc="-26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F81BC"/>
                </a:solidFill>
                <a:latin typeface="Arial"/>
                <a:cs typeface="Arial"/>
              </a:rPr>
              <a:t>ekran  </a:t>
            </a:r>
            <a:r>
              <a:rPr sz="2400" spc="-60" dirty="0">
                <a:solidFill>
                  <a:srgbClr val="4F81BC"/>
                </a:solidFill>
                <a:latin typeface="Arial"/>
                <a:cs typeface="Arial"/>
              </a:rPr>
              <a:t>görüntüsü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15" y="152400"/>
            <a:ext cx="935788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367956"/>
            <a:ext cx="95250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20"/>
              </a:lnSpc>
              <a:spcBef>
                <a:spcPts val="100"/>
              </a:spcBef>
            </a:pPr>
            <a:r>
              <a:rPr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4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8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6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spc="-6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i="0" spc="-6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800" b="1" i="0" spc="-12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</a:t>
            </a:r>
            <a:r>
              <a:rPr lang="tr-TR" sz="4800" b="1" i="0" spc="-1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sz="4800" b="1" i="0" u="sng" spc="-125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sz="4800" b="1" i="0" u="sng" spc="-1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4800" b="1" i="0" u="sng" spc="-1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21972" y="2467610"/>
            <a:ext cx="4735829" cy="2790190"/>
          </a:xfrm>
          <a:custGeom>
            <a:avLst/>
            <a:gdLst/>
            <a:ahLst/>
            <a:cxnLst/>
            <a:rect l="l" t="t" r="r" b="b"/>
            <a:pathLst>
              <a:path w="7429500" h="1584960">
                <a:moveTo>
                  <a:pt x="7429500" y="0"/>
                </a:moveTo>
                <a:lnTo>
                  <a:pt x="0" y="0"/>
                </a:lnTo>
                <a:lnTo>
                  <a:pt x="0" y="1584959"/>
                </a:lnTo>
                <a:lnTo>
                  <a:pt x="7429500" y="1584959"/>
                </a:lnTo>
                <a:lnTo>
                  <a:pt x="742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972" y="2467610"/>
            <a:ext cx="4812029" cy="2790190"/>
          </a:xfrm>
          <a:custGeom>
            <a:avLst/>
            <a:gdLst/>
            <a:ahLst/>
            <a:cxnLst/>
            <a:rect l="l" t="t" r="r" b="b"/>
            <a:pathLst>
              <a:path w="7429500" h="1584960">
                <a:moveTo>
                  <a:pt x="0" y="0"/>
                </a:moveTo>
                <a:lnTo>
                  <a:pt x="4333875" y="0"/>
                </a:lnTo>
                <a:lnTo>
                  <a:pt x="4978654" y="0"/>
                </a:lnTo>
                <a:lnTo>
                  <a:pt x="6191250" y="0"/>
                </a:lnTo>
                <a:lnTo>
                  <a:pt x="7429500" y="0"/>
                </a:lnTo>
                <a:lnTo>
                  <a:pt x="7429500" y="264160"/>
                </a:lnTo>
                <a:lnTo>
                  <a:pt x="7429500" y="660400"/>
                </a:lnTo>
                <a:lnTo>
                  <a:pt x="7429500" y="1584959"/>
                </a:lnTo>
                <a:lnTo>
                  <a:pt x="6191250" y="1584959"/>
                </a:lnTo>
                <a:lnTo>
                  <a:pt x="4333875" y="1584959"/>
                </a:lnTo>
                <a:lnTo>
                  <a:pt x="0" y="1584959"/>
                </a:lnTo>
                <a:lnTo>
                  <a:pt x="0" y="660400"/>
                </a:lnTo>
                <a:lnTo>
                  <a:pt x="0" y="264160"/>
                </a:lnTo>
                <a:lnTo>
                  <a:pt x="0" y="0"/>
                </a:lnTo>
                <a:close/>
              </a:path>
            </a:pathLst>
          </a:custGeom>
          <a:ln w="584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0411" y="2449203"/>
            <a:ext cx="4633591" cy="21666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1460" marR="249554" algn="ctr">
              <a:lnSpc>
                <a:spcPts val="2380"/>
              </a:lnSpc>
              <a:spcBef>
                <a:spcPts val="395"/>
              </a:spcBef>
            </a:pPr>
            <a:r>
              <a:rPr sz="2200" spc="-60" dirty="0">
                <a:latin typeface="Arial"/>
                <a:cs typeface="Arial"/>
              </a:rPr>
              <a:t>Bölüm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başkanları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isterse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bölümünde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verilen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tüm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derslerin  </a:t>
            </a:r>
            <a:r>
              <a:rPr sz="2200" spc="-75" dirty="0">
                <a:latin typeface="Arial"/>
                <a:cs typeface="Arial"/>
              </a:rPr>
              <a:t>Bologna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tanımlamaları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b="1" spc="-80" dirty="0">
                <a:latin typeface="Trebuchet MS"/>
                <a:cs typeface="Trebuchet MS"/>
              </a:rPr>
              <a:t>yetkisi</a:t>
            </a:r>
            <a:r>
              <a:rPr sz="2200" b="1" spc="-21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Arial"/>
                <a:cs typeface="Arial"/>
              </a:rPr>
              <a:t>vardır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ancak,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ders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Bologna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195"/>
              </a:lnSpc>
            </a:pPr>
            <a:r>
              <a:rPr sz="2200" spc="-85" dirty="0">
                <a:latin typeface="Arial"/>
                <a:cs typeface="Arial"/>
              </a:rPr>
              <a:t>Tanımlamaları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girişlerinin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sorumluluğu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dersin</a:t>
            </a:r>
            <a:r>
              <a:rPr sz="22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öğretim</a:t>
            </a:r>
            <a:r>
              <a:rPr sz="2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0000"/>
                </a:solidFill>
                <a:latin typeface="Arial"/>
                <a:cs typeface="Arial"/>
              </a:rPr>
              <a:t>üyesine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10"/>
              </a:lnSpc>
            </a:pPr>
            <a:r>
              <a:rPr sz="2200" spc="5" dirty="0">
                <a:latin typeface="Arial"/>
                <a:cs typeface="Arial"/>
              </a:rPr>
              <a:t>aittir.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3538"/>
            <a:ext cx="54167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9"/>
          <p:cNvSpPr/>
          <p:nvPr/>
        </p:nvSpPr>
        <p:spPr>
          <a:xfrm>
            <a:off x="6172200" y="4800604"/>
            <a:ext cx="4191000" cy="574807"/>
          </a:xfrm>
          <a:custGeom>
            <a:avLst/>
            <a:gdLst/>
            <a:ahLst/>
            <a:cxnLst/>
            <a:rect l="l" t="t" r="r" b="b"/>
            <a:pathLst>
              <a:path w="1965960" h="307339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914778" y="0"/>
                </a:lnTo>
                <a:lnTo>
                  <a:pt x="1934670" y="4032"/>
                </a:lnTo>
                <a:lnTo>
                  <a:pt x="1950942" y="15017"/>
                </a:lnTo>
                <a:lnTo>
                  <a:pt x="1961927" y="31289"/>
                </a:lnTo>
                <a:lnTo>
                  <a:pt x="1965960" y="51181"/>
                </a:lnTo>
                <a:lnTo>
                  <a:pt x="1965960" y="256158"/>
                </a:lnTo>
                <a:lnTo>
                  <a:pt x="1961927" y="276050"/>
                </a:lnTo>
                <a:lnTo>
                  <a:pt x="1950942" y="292322"/>
                </a:lnTo>
                <a:lnTo>
                  <a:pt x="1934670" y="303307"/>
                </a:lnTo>
                <a:lnTo>
                  <a:pt x="1914778" y="307339"/>
                </a:lnTo>
                <a:lnTo>
                  <a:pt x="51181" y="307339"/>
                </a:lnTo>
                <a:lnTo>
                  <a:pt x="31289" y="303307"/>
                </a:lnTo>
                <a:lnTo>
                  <a:pt x="15017" y="292322"/>
                </a:lnTo>
                <a:lnTo>
                  <a:pt x="4032" y="276050"/>
                </a:lnTo>
                <a:lnTo>
                  <a:pt x="0" y="256158"/>
                </a:lnTo>
                <a:lnTo>
                  <a:pt x="0" y="5118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437</Words>
  <Application>Microsoft Office PowerPoint</Application>
  <PresentationFormat>Özel</PresentationFormat>
  <Paragraphs>72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DERS BİLGİ PAKETİ (BOLOGNA) VERİ GİRİŞLERİ </vt:lpstr>
      <vt:lpstr>Ders Bologna Tanımları Nereden   Görünür? </vt:lpstr>
      <vt:lpstr>PowerPoint Sunusu</vt:lpstr>
      <vt:lpstr>PowerPoint Sunusu</vt:lpstr>
      <vt:lpstr>PowerPoint Sunusu</vt:lpstr>
      <vt:lpstr>PowerPoint Sunusu</vt:lpstr>
      <vt:lpstr>PowerPoint Sunusu</vt:lpstr>
      <vt:lpstr>Ders Bologna Tanımları  Sorumlusu Kimdir? </vt:lpstr>
      <vt:lpstr>PowerPoint Sunusu</vt:lpstr>
      <vt:lpstr>Dersin öğretim üyesi, OBS’de bölümlerin aktif müfredatındaki  her bir dersin tanımlamalarında yazmaktadır.</vt:lpstr>
      <vt:lpstr>PowerPoint Sunusu</vt:lpstr>
      <vt:lpstr>PowerPoint Sunusu</vt:lpstr>
      <vt:lpstr>PowerPoint Sunusu</vt:lpstr>
      <vt:lpstr>Ders Bologna Tanımları Nereden Girilir? </vt:lpstr>
      <vt:lpstr>1</vt:lpstr>
      <vt:lpstr>2</vt:lpstr>
      <vt:lpstr>Bölüm Başkanının Ders Bilgi Paketi Girişi Sayfası</vt:lpstr>
      <vt:lpstr>1. Açılan  ekrandaki  tüm alanlara  gerekli  veriler (İngilizce ve Türkçe  olarak)  girilerek  kaydedilir. </vt:lpstr>
      <vt:lpstr>Derse Öğrenme Çıktıları Ekleme</vt:lpstr>
      <vt:lpstr>Program Çıktıları İle Ders Öğrenme Çıktılarını İlişkilendirme </vt:lpstr>
      <vt:lpstr>PowerPoint Sunusu</vt:lpstr>
      <vt:lpstr>Başka Bir Dersin Içeriğinden   Kopyalama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SeLma Höçük</dc:creator>
  <cp:lastModifiedBy>technopc</cp:lastModifiedBy>
  <cp:revision>74</cp:revision>
  <cp:lastPrinted>2021-03-30T12:35:24Z</cp:lastPrinted>
  <dcterms:created xsi:type="dcterms:W3CDTF">2021-03-22T20:29:00Z</dcterms:created>
  <dcterms:modified xsi:type="dcterms:W3CDTF">2026-06-08T09:03:28Z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2021-03-22T00:00:00Z</vt:filetime>
  </property>
</Properties>
</file>