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3" r:id="rId16"/>
    <p:sldId id="270" r:id="rId17"/>
    <p:sldId id="271" r:id="rId18"/>
    <p:sldId id="282" r:id="rId19"/>
    <p:sldId id="284" r:id="rId20"/>
    <p:sldId id="277" r:id="rId21"/>
    <p:sldId id="272" r:id="rId22"/>
    <p:sldId id="278" r:id="rId23"/>
    <p:sldId id="279" r:id="rId24"/>
    <p:sldId id="273" r:id="rId25"/>
    <p:sldId id="274" r:id="rId26"/>
    <p:sldId id="281" r:id="rId27"/>
    <p:sldId id="275" r:id="rId28"/>
    <p:sldId id="280" r:id="rId29"/>
  </p:sldIdLst>
  <p:sldSz cx="12192000" cy="6858000"/>
  <p:notesSz cx="12192000" cy="6858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2" autoAdjust="0"/>
  </p:normalViewPr>
  <p:slideViewPr>
    <p:cSldViewPr>
      <p:cViewPr>
        <p:scale>
          <a:sx n="70" d="100"/>
          <a:sy n="70" d="100"/>
        </p:scale>
        <p:origin x="-2118" y="-9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E9A83-0ED4-409C-80C5-000882D98008}" type="datetimeFigureOut">
              <a:rPr lang="tr-TR" smtClean="0"/>
              <a:t>9.07.2026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95BCF-C90F-49E7-AB15-0CD71D4A99C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083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3810000" y="514350"/>
            <a:ext cx="4572000" cy="257175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95BCF-C90F-49E7-AB15-0CD71D4A99CD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4431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35"/>
              </a:lnSpc>
            </a:pPr>
            <a:r>
              <a:rPr lang="tr-TR" spc="25" smtClean="0"/>
              <a:t>B</a:t>
            </a:r>
            <a:r>
              <a:rPr lang="tr-TR" spc="20" smtClean="0"/>
              <a:t>A</a:t>
            </a:r>
            <a:r>
              <a:rPr lang="tr-TR" spc="55" smtClean="0"/>
              <a:t>UM</a:t>
            </a:r>
            <a:endParaRPr lang="tr-TR" spc="55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6278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35"/>
              </a:lnSpc>
            </a:pPr>
            <a:r>
              <a:rPr lang="tr-TR" spc="25" smtClean="0"/>
              <a:t>B</a:t>
            </a:r>
            <a:r>
              <a:rPr lang="tr-TR" spc="20" smtClean="0"/>
              <a:t>A</a:t>
            </a:r>
            <a:r>
              <a:rPr lang="tr-TR" spc="55" smtClean="0"/>
              <a:t>UM</a:t>
            </a:r>
            <a:endParaRPr lang="tr-TR" spc="55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6001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55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55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35"/>
              </a:lnSpc>
            </a:pPr>
            <a:r>
              <a:rPr lang="tr-TR" spc="25" smtClean="0"/>
              <a:t>B</a:t>
            </a:r>
            <a:r>
              <a:rPr lang="tr-TR" spc="20" smtClean="0"/>
              <a:t>A</a:t>
            </a:r>
            <a:r>
              <a:rPr lang="tr-TR" spc="55" smtClean="0"/>
              <a:t>UM</a:t>
            </a:r>
            <a:endParaRPr lang="tr-TR" spc="55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9380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1">
                <a:solidFill>
                  <a:srgbClr val="4F81B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235"/>
              </a:lnSpc>
            </a:pPr>
            <a:r>
              <a:rPr spc="25" dirty="0"/>
              <a:t>B</a:t>
            </a:r>
            <a:r>
              <a:rPr spc="20" dirty="0"/>
              <a:t>A</a:t>
            </a:r>
            <a:r>
              <a:rPr spc="55" dirty="0"/>
              <a:t>UM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1235"/>
              </a:lnSpc>
            </a:pPr>
            <a:r>
              <a:rPr spc="25" dirty="0"/>
              <a:t>B</a:t>
            </a:r>
            <a:r>
              <a:rPr spc="20" dirty="0"/>
              <a:t>A</a:t>
            </a:r>
            <a:r>
              <a:rPr spc="55" dirty="0"/>
              <a:t>UM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35"/>
              </a:lnSpc>
            </a:pPr>
            <a:r>
              <a:rPr lang="tr-TR" spc="25" smtClean="0"/>
              <a:t>B</a:t>
            </a:r>
            <a:r>
              <a:rPr lang="tr-TR" spc="20" smtClean="0"/>
              <a:t>A</a:t>
            </a:r>
            <a:r>
              <a:rPr lang="tr-TR" spc="55" smtClean="0"/>
              <a:t>UM</a:t>
            </a:r>
            <a:endParaRPr lang="tr-TR" spc="55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6597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35"/>
              </a:lnSpc>
            </a:pPr>
            <a:r>
              <a:rPr lang="tr-TR" spc="25" smtClean="0"/>
              <a:t>B</a:t>
            </a:r>
            <a:r>
              <a:rPr lang="tr-TR" spc="20" smtClean="0"/>
              <a:t>A</a:t>
            </a:r>
            <a:r>
              <a:rPr lang="tr-TR" spc="55" smtClean="0"/>
              <a:t>UM</a:t>
            </a:r>
            <a:endParaRPr lang="tr-TR" spc="55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442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35"/>
              </a:lnSpc>
            </a:pPr>
            <a:r>
              <a:rPr lang="tr-TR" spc="25" smtClean="0"/>
              <a:t>B</a:t>
            </a:r>
            <a:r>
              <a:rPr lang="tr-TR" spc="20" smtClean="0"/>
              <a:t>A</a:t>
            </a:r>
            <a:r>
              <a:rPr lang="tr-TR" spc="55" smtClean="0"/>
              <a:t>UM</a:t>
            </a:r>
            <a:endParaRPr lang="tr-TR" spc="55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9958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35"/>
              </a:lnSpc>
            </a:pPr>
            <a:r>
              <a:rPr lang="tr-TR" spc="25" smtClean="0"/>
              <a:t>B</a:t>
            </a:r>
            <a:r>
              <a:rPr lang="tr-TR" spc="20" smtClean="0"/>
              <a:t>A</a:t>
            </a:r>
            <a:r>
              <a:rPr lang="tr-TR" spc="55" smtClean="0"/>
              <a:t>UM</a:t>
            </a:r>
            <a:endParaRPr lang="tr-TR" spc="55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67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35"/>
              </a:lnSpc>
            </a:pPr>
            <a:r>
              <a:rPr lang="tr-TR" spc="25" smtClean="0"/>
              <a:t>B</a:t>
            </a:r>
            <a:r>
              <a:rPr lang="tr-TR" spc="20" smtClean="0"/>
              <a:t>A</a:t>
            </a:r>
            <a:r>
              <a:rPr lang="tr-TR" spc="55" smtClean="0"/>
              <a:t>UM</a:t>
            </a:r>
            <a:endParaRPr lang="tr-TR" spc="55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4159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35"/>
              </a:lnSpc>
            </a:pPr>
            <a:r>
              <a:rPr lang="tr-TR" spc="25" smtClean="0"/>
              <a:t>B</a:t>
            </a:r>
            <a:r>
              <a:rPr lang="tr-TR" spc="20" smtClean="0"/>
              <a:t>A</a:t>
            </a:r>
            <a:r>
              <a:rPr lang="tr-TR" spc="55" smtClean="0"/>
              <a:t>UM</a:t>
            </a:r>
            <a:endParaRPr lang="tr-TR" spc="55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8827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35"/>
              </a:lnSpc>
            </a:pPr>
            <a:r>
              <a:rPr lang="tr-TR" spc="25" smtClean="0"/>
              <a:t>B</a:t>
            </a:r>
            <a:r>
              <a:rPr lang="tr-TR" spc="20" smtClean="0"/>
              <a:t>A</a:t>
            </a:r>
            <a:r>
              <a:rPr lang="tr-TR" spc="55" smtClean="0"/>
              <a:t>UM</a:t>
            </a:r>
            <a:endParaRPr lang="tr-TR" spc="55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3272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35"/>
              </a:lnSpc>
            </a:pPr>
            <a:r>
              <a:rPr lang="tr-TR" spc="25" smtClean="0"/>
              <a:t>B</a:t>
            </a:r>
            <a:r>
              <a:rPr lang="tr-TR" spc="20" smtClean="0"/>
              <a:t>A</a:t>
            </a:r>
            <a:r>
              <a:rPr lang="tr-TR" spc="55" smtClean="0"/>
              <a:t>UM</a:t>
            </a:r>
            <a:endParaRPr lang="tr-TR" spc="55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6423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7/9/2026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0" y="635636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ts val="1235"/>
              </a:lnSpc>
            </a:pPr>
            <a:r>
              <a:rPr lang="tr-TR" spc="25" smtClean="0"/>
              <a:t>B</a:t>
            </a:r>
            <a:r>
              <a:rPr lang="tr-TR" spc="20" smtClean="0"/>
              <a:t>A</a:t>
            </a:r>
            <a:r>
              <a:rPr lang="tr-TR" spc="55" smtClean="0"/>
              <a:t>UM</a:t>
            </a:r>
            <a:endParaRPr lang="tr-TR" spc="55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7600" y="635636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23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obs.gaziantep.edu.tr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32409" y="245109"/>
            <a:ext cx="11724640" cy="6377940"/>
          </a:xfrm>
          <a:custGeom>
            <a:avLst/>
            <a:gdLst/>
            <a:ahLst/>
            <a:cxnLst/>
            <a:rect l="l" t="t" r="r" b="b"/>
            <a:pathLst>
              <a:path w="11724640" h="6377940">
                <a:moveTo>
                  <a:pt x="0" y="6377940"/>
                </a:moveTo>
                <a:lnTo>
                  <a:pt x="11724640" y="6377940"/>
                </a:lnTo>
                <a:lnTo>
                  <a:pt x="11724640" y="0"/>
                </a:lnTo>
                <a:lnTo>
                  <a:pt x="0" y="0"/>
                </a:lnTo>
                <a:lnTo>
                  <a:pt x="0" y="637794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371600" y="2209802"/>
            <a:ext cx="9154160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990"/>
              </a:lnSpc>
              <a:spcBef>
                <a:spcPts val="100"/>
              </a:spcBef>
            </a:pPr>
            <a:r>
              <a:rPr lang="tr-TR" sz="4800" b="1" i="0" spc="-4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DERS </a:t>
            </a:r>
            <a:r>
              <a:rPr sz="4800" b="1" i="0" spc="-4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BİLGİ</a:t>
            </a:r>
            <a:r>
              <a:rPr lang="tr-TR" sz="4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4800" b="1" i="0" u="sng" spc="120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PAKETİ</a:t>
            </a:r>
            <a:r>
              <a:rPr sz="4800" b="1" i="0" u="sng" spc="-935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4800" b="1" i="0" spc="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(BOLOGNA)</a:t>
            </a:r>
            <a:r>
              <a:rPr lang="tr-TR" sz="4800" b="1" i="0" spc="-53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800" b="1" i="0" u="sng" spc="40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VERİ</a:t>
            </a:r>
            <a:r>
              <a:rPr sz="4800" b="1" i="0" u="sng" spc="-770" dirty="0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800" b="1" i="0" u="sng" spc="40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GİRİŞLERİ</a:t>
            </a:r>
            <a:r>
              <a:rPr sz="5400" b="1" i="0" u="sng" spc="4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39315" y="4106686"/>
            <a:ext cx="4248151" cy="15443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2860" algn="just">
              <a:lnSpc>
                <a:spcPct val="131200"/>
              </a:lnSpc>
              <a:spcBef>
                <a:spcPts val="95"/>
              </a:spcBef>
            </a:pPr>
            <a:r>
              <a:rPr sz="1900" spc="-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Ders</a:t>
            </a:r>
            <a:r>
              <a:rPr sz="1900" spc="-1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spc="-6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Bologna</a:t>
            </a:r>
            <a:r>
              <a:rPr sz="1900" spc="-29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spc="-8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Tanımları</a:t>
            </a:r>
            <a:r>
              <a:rPr sz="1900" spc="-20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spc="-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Nereden</a:t>
            </a:r>
            <a:r>
              <a:rPr sz="1900" spc="-22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spc="-9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Görünür?  </a:t>
            </a:r>
            <a:r>
              <a:rPr sz="1900" spc="-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Ders</a:t>
            </a:r>
            <a:r>
              <a:rPr sz="1900" spc="-1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spc="-7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Bologna</a:t>
            </a:r>
            <a:r>
              <a:rPr sz="1900" spc="-28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spc="-8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Tanımları</a:t>
            </a:r>
            <a:r>
              <a:rPr sz="1900" spc="-27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spc="-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Sorumlusu</a:t>
            </a:r>
            <a:r>
              <a:rPr sz="1900" spc="-13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spc="-5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Kimdir?  </a:t>
            </a:r>
            <a:r>
              <a:rPr sz="1900" spc="-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Ders</a:t>
            </a:r>
            <a:r>
              <a:rPr sz="1900" spc="-1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spc="-7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Bologna</a:t>
            </a:r>
            <a:r>
              <a:rPr sz="1900" spc="-28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spc="-8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Tanımları</a:t>
            </a:r>
            <a:r>
              <a:rPr sz="1900" spc="-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spc="-6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Nerelerden</a:t>
            </a:r>
            <a:r>
              <a:rPr sz="1900" spc="-2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spc="-5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Girilir</a:t>
            </a:r>
            <a:r>
              <a:rPr sz="1900" spc="-5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tr-TR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spc="-125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Başka</a:t>
            </a:r>
            <a:r>
              <a:rPr sz="1900" spc="-125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sz="1900" spc="-38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900" spc="-6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dersin </a:t>
            </a:r>
            <a:r>
              <a:rPr sz="1900" spc="-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içeriğinden </a:t>
            </a:r>
            <a:r>
              <a:rPr sz="1900" spc="-6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kopyalama</a:t>
            </a:r>
            <a:endParaRPr sz="19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0200" y="493440"/>
            <a:ext cx="9447531" cy="1216358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4"/>
              </a:spcBef>
            </a:pPr>
            <a:r>
              <a:rPr sz="2800" b="1" i="0" spc="-90" dirty="0" err="1">
                <a:solidFill>
                  <a:schemeClr val="accent1"/>
                </a:solidFill>
                <a:latin typeface="Trebuchet MS"/>
                <a:cs typeface="Trebuchet MS"/>
              </a:rPr>
              <a:t>Dersin</a:t>
            </a:r>
            <a:r>
              <a:rPr sz="2800" b="1" i="0" spc="-265" dirty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lang="tr-TR" sz="2800" b="1" i="0" spc="-265" smtClean="0">
                <a:solidFill>
                  <a:schemeClr val="accent1"/>
                </a:solidFill>
                <a:latin typeface="Trebuchet MS"/>
                <a:cs typeface="Trebuchet MS"/>
              </a:rPr>
              <a:t>sorumlusu olan (dersi veren) </a:t>
            </a:r>
            <a:r>
              <a:rPr sz="2800" b="1" i="0" spc="-70" smtClean="0">
                <a:solidFill>
                  <a:schemeClr val="accent1"/>
                </a:solidFill>
                <a:latin typeface="Trebuchet MS"/>
                <a:cs typeface="Trebuchet MS"/>
              </a:rPr>
              <a:t>öğretim</a:t>
            </a:r>
            <a:r>
              <a:rPr sz="2800" b="1" i="0" spc="-295" dirty="0" smtClean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lang="tr-TR" sz="2800" b="1" spc="-114" dirty="0" smtClean="0">
                <a:solidFill>
                  <a:schemeClr val="accent1"/>
                </a:solidFill>
                <a:latin typeface="Trebuchet MS"/>
                <a:cs typeface="Trebuchet MS"/>
              </a:rPr>
              <a:t>elemanı</a:t>
            </a:r>
            <a:r>
              <a:rPr sz="2800" b="1" i="0" spc="-114" dirty="0" smtClean="0">
                <a:solidFill>
                  <a:schemeClr val="accent1"/>
                </a:solidFill>
                <a:latin typeface="Trebuchet MS"/>
                <a:cs typeface="Trebuchet MS"/>
              </a:rPr>
              <a:t>,</a:t>
            </a:r>
            <a:r>
              <a:rPr sz="2800" b="1" i="0" spc="-370" dirty="0" smtClean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sz="2800" b="1" i="0" spc="-80" dirty="0" err="1">
                <a:solidFill>
                  <a:schemeClr val="accent1"/>
                </a:solidFill>
                <a:latin typeface="Trebuchet MS"/>
                <a:cs typeface="Trebuchet MS"/>
              </a:rPr>
              <a:t>OBS’de</a:t>
            </a:r>
            <a:r>
              <a:rPr sz="2800" b="1" i="0" spc="-285" dirty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lang="tr-TR" sz="2800" b="1" i="0" spc="-120" dirty="0" smtClean="0">
                <a:solidFill>
                  <a:schemeClr val="accent1"/>
                </a:solidFill>
                <a:latin typeface="Trebuchet MS"/>
                <a:cs typeface="Trebuchet MS"/>
              </a:rPr>
              <a:t>programın</a:t>
            </a:r>
            <a:r>
              <a:rPr sz="2800" b="1" i="0" spc="-270" dirty="0" smtClean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sz="2800" b="1" i="0" spc="-90" dirty="0">
                <a:solidFill>
                  <a:schemeClr val="accent1"/>
                </a:solidFill>
                <a:latin typeface="Trebuchet MS"/>
                <a:cs typeface="Trebuchet MS"/>
              </a:rPr>
              <a:t>aktif</a:t>
            </a:r>
            <a:r>
              <a:rPr sz="2800" b="1" i="0" spc="-245" dirty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sz="2800" b="1" i="0" spc="-105" dirty="0">
                <a:solidFill>
                  <a:schemeClr val="accent1"/>
                </a:solidFill>
                <a:latin typeface="Trebuchet MS"/>
                <a:cs typeface="Trebuchet MS"/>
              </a:rPr>
              <a:t>müfredatındaki  </a:t>
            </a:r>
            <a:r>
              <a:rPr sz="2800" b="1" i="0" spc="-165" dirty="0">
                <a:solidFill>
                  <a:schemeClr val="accent1"/>
                </a:solidFill>
                <a:latin typeface="Trebuchet MS"/>
                <a:cs typeface="Trebuchet MS"/>
              </a:rPr>
              <a:t>her </a:t>
            </a:r>
            <a:r>
              <a:rPr sz="2800" b="1" i="0" spc="-150" dirty="0">
                <a:solidFill>
                  <a:schemeClr val="accent1"/>
                </a:solidFill>
                <a:latin typeface="Trebuchet MS"/>
                <a:cs typeface="Trebuchet MS"/>
              </a:rPr>
              <a:t>bir </a:t>
            </a:r>
            <a:r>
              <a:rPr sz="2800" b="1" i="0" spc="-120" dirty="0">
                <a:solidFill>
                  <a:schemeClr val="accent1"/>
                </a:solidFill>
                <a:latin typeface="Trebuchet MS"/>
                <a:cs typeface="Trebuchet MS"/>
              </a:rPr>
              <a:t>dersin </a:t>
            </a:r>
            <a:r>
              <a:rPr sz="2800" b="1" i="0" spc="-90" dirty="0">
                <a:solidFill>
                  <a:schemeClr val="accent1"/>
                </a:solidFill>
                <a:latin typeface="Trebuchet MS"/>
                <a:cs typeface="Trebuchet MS"/>
              </a:rPr>
              <a:t>tanımlamalarında</a:t>
            </a:r>
            <a:r>
              <a:rPr sz="2800" b="1" i="0" spc="-650" dirty="0">
                <a:solidFill>
                  <a:schemeClr val="accent1"/>
                </a:solidFill>
                <a:latin typeface="Trebuchet MS"/>
                <a:cs typeface="Trebuchet MS"/>
              </a:rPr>
              <a:t> </a:t>
            </a:r>
            <a:r>
              <a:rPr sz="2800" b="1" i="0" spc="-120" dirty="0">
                <a:solidFill>
                  <a:schemeClr val="accent1"/>
                </a:solidFill>
                <a:latin typeface="Trebuchet MS"/>
                <a:cs typeface="Trebuchet MS"/>
              </a:rPr>
              <a:t>yazmaktadır.</a:t>
            </a:r>
            <a:endParaRPr sz="2800" dirty="0">
              <a:solidFill>
                <a:schemeClr val="accent1"/>
              </a:solidFill>
              <a:latin typeface="Trebuchet MS"/>
              <a:cs typeface="Trebuchet M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664467" y="2057405"/>
            <a:ext cx="9055735" cy="4092575"/>
            <a:chOff x="2664460" y="2057400"/>
            <a:chExt cx="9055735" cy="4092575"/>
          </a:xfrm>
        </p:grpSpPr>
        <p:sp>
          <p:nvSpPr>
            <p:cNvPr id="4" name="object 4"/>
            <p:cNvSpPr/>
            <p:nvPr/>
          </p:nvSpPr>
          <p:spPr>
            <a:xfrm>
              <a:off x="2664460" y="2057400"/>
              <a:ext cx="9055354" cy="409219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27960" y="2120899"/>
              <a:ext cx="8874759" cy="3911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40480" y="2736595"/>
              <a:ext cx="3705860" cy="2950845"/>
            </a:xfrm>
            <a:custGeom>
              <a:avLst/>
              <a:gdLst/>
              <a:ahLst/>
              <a:cxnLst/>
              <a:rect l="l" t="t" r="r" b="b"/>
              <a:pathLst>
                <a:path w="3705859" h="2950845">
                  <a:moveTo>
                    <a:pt x="3403092" y="0"/>
                  </a:moveTo>
                  <a:lnTo>
                    <a:pt x="2161794" y="1040383"/>
                  </a:lnTo>
                  <a:lnTo>
                    <a:pt x="0" y="1040383"/>
                  </a:lnTo>
                  <a:lnTo>
                    <a:pt x="0" y="2950464"/>
                  </a:lnTo>
                  <a:lnTo>
                    <a:pt x="3705860" y="2950464"/>
                  </a:lnTo>
                  <a:lnTo>
                    <a:pt x="3705860" y="1040383"/>
                  </a:lnTo>
                  <a:lnTo>
                    <a:pt x="3088259" y="1040383"/>
                  </a:lnTo>
                  <a:lnTo>
                    <a:pt x="34030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840480" y="2736595"/>
              <a:ext cx="3705860" cy="2950845"/>
            </a:xfrm>
            <a:custGeom>
              <a:avLst/>
              <a:gdLst/>
              <a:ahLst/>
              <a:cxnLst/>
              <a:rect l="l" t="t" r="r" b="b"/>
              <a:pathLst>
                <a:path w="3705859" h="2950845">
                  <a:moveTo>
                    <a:pt x="0" y="1040383"/>
                  </a:moveTo>
                  <a:lnTo>
                    <a:pt x="2161794" y="1040383"/>
                  </a:lnTo>
                  <a:lnTo>
                    <a:pt x="3403092" y="0"/>
                  </a:lnTo>
                  <a:lnTo>
                    <a:pt x="3088259" y="1040383"/>
                  </a:lnTo>
                  <a:lnTo>
                    <a:pt x="3705860" y="1040383"/>
                  </a:lnTo>
                  <a:lnTo>
                    <a:pt x="3705860" y="1358772"/>
                  </a:lnTo>
                  <a:lnTo>
                    <a:pt x="3705860" y="1836292"/>
                  </a:lnTo>
                  <a:lnTo>
                    <a:pt x="3705860" y="2950464"/>
                  </a:lnTo>
                  <a:lnTo>
                    <a:pt x="3088259" y="2950464"/>
                  </a:lnTo>
                  <a:lnTo>
                    <a:pt x="2161794" y="2950464"/>
                  </a:lnTo>
                  <a:lnTo>
                    <a:pt x="0" y="2950464"/>
                  </a:lnTo>
                  <a:lnTo>
                    <a:pt x="0" y="1836292"/>
                  </a:lnTo>
                  <a:lnTo>
                    <a:pt x="0" y="1358772"/>
                  </a:lnTo>
                  <a:lnTo>
                    <a:pt x="0" y="1040383"/>
                  </a:lnTo>
                  <a:close/>
                </a:path>
              </a:pathLst>
            </a:custGeom>
            <a:ln w="2032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708911" y="2101855"/>
            <a:ext cx="8912860" cy="3503523"/>
          </a:xfrm>
          <a:prstGeom prst="rect">
            <a:avLst/>
          </a:prstGeom>
          <a:ln w="381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1269365">
              <a:lnSpc>
                <a:spcPts val="2510"/>
              </a:lnSpc>
              <a:spcBef>
                <a:spcPts val="5"/>
              </a:spcBef>
            </a:pPr>
            <a:r>
              <a:rPr lang="tr-TR" sz="2000" b="1" spc="-35" dirty="0">
                <a:solidFill>
                  <a:srgbClr val="FF0000"/>
                </a:solidFill>
                <a:latin typeface="Trebuchet MS"/>
                <a:cs typeface="Trebuchet MS"/>
              </a:rPr>
              <a:t>Bölüm </a:t>
            </a:r>
            <a:r>
              <a:rPr lang="tr-TR" sz="2000" b="1" spc="-55" dirty="0">
                <a:solidFill>
                  <a:srgbClr val="FF0000"/>
                </a:solidFill>
                <a:latin typeface="Trebuchet MS"/>
                <a:cs typeface="Trebuchet MS"/>
              </a:rPr>
              <a:t>başkanı</a:t>
            </a:r>
            <a:r>
              <a:rPr lang="tr-TR" sz="2000" spc="-55" dirty="0">
                <a:latin typeface="Arial"/>
                <a:cs typeface="Arial"/>
              </a:rPr>
              <a:t>;</a:t>
            </a:r>
            <a:r>
              <a:rPr lang="tr-TR" sz="2000" spc="-370" dirty="0">
                <a:latin typeface="Arial"/>
                <a:cs typeface="Arial"/>
              </a:rPr>
              <a:t> </a:t>
            </a:r>
            <a:r>
              <a:rPr lang="tr-TR" sz="2000" spc="-70" dirty="0">
                <a:latin typeface="Arial"/>
                <a:cs typeface="Arial"/>
              </a:rPr>
              <a:t>dersin</a:t>
            </a:r>
            <a:endParaRPr lang="tr-TR" sz="2000" dirty="0">
              <a:latin typeface="Arial"/>
              <a:cs typeface="Arial"/>
            </a:endParaRPr>
          </a:p>
          <a:p>
            <a:pPr marL="1269365" marR="4236085">
              <a:lnSpc>
                <a:spcPct val="89900"/>
              </a:lnSpc>
              <a:spcBef>
                <a:spcPts val="135"/>
              </a:spcBef>
            </a:pPr>
            <a:r>
              <a:rPr lang="tr-TR" sz="2000" spc="-15" dirty="0">
                <a:latin typeface="Arial"/>
                <a:cs typeface="Arial"/>
              </a:rPr>
              <a:t>öğretim </a:t>
            </a:r>
            <a:r>
              <a:rPr lang="tr-TR" sz="2000" spc="-70" dirty="0">
                <a:latin typeface="Arial"/>
                <a:cs typeface="Arial"/>
              </a:rPr>
              <a:t>elemanını belirleme</a:t>
            </a:r>
            <a:r>
              <a:rPr lang="tr-TR" sz="2000" spc="-45" dirty="0">
                <a:latin typeface="Arial"/>
                <a:cs typeface="Arial"/>
              </a:rPr>
              <a:t>kte olup,  </a:t>
            </a:r>
            <a:r>
              <a:rPr lang="tr-TR" sz="2000" spc="15" dirty="0">
                <a:latin typeface="Arial"/>
                <a:cs typeface="Arial"/>
              </a:rPr>
              <a:t>aktif </a:t>
            </a:r>
            <a:r>
              <a:rPr lang="tr-TR" sz="2000" spc="-15" dirty="0">
                <a:latin typeface="Arial"/>
                <a:cs typeface="Arial"/>
              </a:rPr>
              <a:t>müfredattaki </a:t>
            </a:r>
            <a:r>
              <a:rPr lang="tr-TR" sz="2000" spc="-75" dirty="0">
                <a:latin typeface="Arial"/>
                <a:cs typeface="Arial"/>
              </a:rPr>
              <a:t>derslerde  </a:t>
            </a:r>
            <a:r>
              <a:rPr lang="tr-TR" sz="2000" spc="-105" dirty="0">
                <a:latin typeface="Arial"/>
                <a:cs typeface="Arial"/>
              </a:rPr>
              <a:t>yazan </a:t>
            </a:r>
            <a:r>
              <a:rPr lang="tr-TR" sz="2000" spc="-95" dirty="0">
                <a:latin typeface="Arial"/>
                <a:cs typeface="Arial"/>
              </a:rPr>
              <a:t>ders </a:t>
            </a:r>
            <a:r>
              <a:rPr lang="tr-TR" sz="2000" spc="-10" dirty="0">
                <a:latin typeface="Arial"/>
                <a:cs typeface="Arial"/>
              </a:rPr>
              <a:t>öğretim </a:t>
            </a:r>
            <a:r>
              <a:rPr lang="tr-TR" sz="2000" spc="-45" dirty="0">
                <a:latin typeface="Arial"/>
                <a:cs typeface="Arial"/>
              </a:rPr>
              <a:t>üyelerini  girerek/değiştirerek</a:t>
            </a:r>
            <a:endParaRPr lang="tr-TR" sz="2000" dirty="0">
              <a:latin typeface="Arial"/>
              <a:cs typeface="Arial"/>
            </a:endParaRPr>
          </a:p>
          <a:p>
            <a:pPr marL="1269365">
              <a:lnSpc>
                <a:spcPts val="2380"/>
              </a:lnSpc>
            </a:pPr>
            <a:r>
              <a:rPr lang="tr-TR" sz="2000" b="1" spc="-105" dirty="0">
                <a:solidFill>
                  <a:srgbClr val="FF0000"/>
                </a:solidFill>
                <a:latin typeface="Trebuchet MS"/>
                <a:cs typeface="Trebuchet MS"/>
              </a:rPr>
              <a:t>düzenleme</a:t>
            </a:r>
            <a:r>
              <a:rPr lang="tr-TR" sz="2000" b="1" spc="-220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lang="tr-TR" sz="2000" b="1" spc="-110" dirty="0">
                <a:solidFill>
                  <a:srgbClr val="FF0000"/>
                </a:solidFill>
                <a:latin typeface="Trebuchet MS"/>
                <a:cs typeface="Trebuchet MS"/>
              </a:rPr>
              <a:t>yapabilir.</a:t>
            </a:r>
            <a:endParaRPr lang="tr-TR" sz="2000" dirty="0">
              <a:latin typeface="Trebuchet MS"/>
              <a:cs typeface="Trebuchet M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835655" y="2331720"/>
            <a:ext cx="4588511" cy="574040"/>
            <a:chOff x="5835650" y="2331720"/>
            <a:chExt cx="4588510" cy="574040"/>
          </a:xfrm>
        </p:grpSpPr>
        <p:sp>
          <p:nvSpPr>
            <p:cNvPr id="10" name="object 10"/>
            <p:cNvSpPr/>
            <p:nvPr/>
          </p:nvSpPr>
          <p:spPr>
            <a:xfrm>
              <a:off x="7363460" y="2593340"/>
              <a:ext cx="3022600" cy="274320"/>
            </a:xfrm>
            <a:custGeom>
              <a:avLst/>
              <a:gdLst/>
              <a:ahLst/>
              <a:cxnLst/>
              <a:rect l="l" t="t" r="r" b="b"/>
              <a:pathLst>
                <a:path w="3022600" h="274319">
                  <a:moveTo>
                    <a:pt x="0" y="45720"/>
                  </a:moveTo>
                  <a:lnTo>
                    <a:pt x="3589" y="27914"/>
                  </a:lnTo>
                  <a:lnTo>
                    <a:pt x="13382" y="13382"/>
                  </a:lnTo>
                  <a:lnTo>
                    <a:pt x="27914" y="3589"/>
                  </a:lnTo>
                  <a:lnTo>
                    <a:pt x="45720" y="0"/>
                  </a:lnTo>
                  <a:lnTo>
                    <a:pt x="2976880" y="0"/>
                  </a:lnTo>
                  <a:lnTo>
                    <a:pt x="2994685" y="3589"/>
                  </a:lnTo>
                  <a:lnTo>
                    <a:pt x="3009217" y="13382"/>
                  </a:lnTo>
                  <a:lnTo>
                    <a:pt x="3019010" y="27914"/>
                  </a:lnTo>
                  <a:lnTo>
                    <a:pt x="3022600" y="45720"/>
                  </a:lnTo>
                  <a:lnTo>
                    <a:pt x="3022600" y="228600"/>
                  </a:lnTo>
                  <a:lnTo>
                    <a:pt x="3019010" y="246405"/>
                  </a:lnTo>
                  <a:lnTo>
                    <a:pt x="3009217" y="260937"/>
                  </a:lnTo>
                  <a:lnTo>
                    <a:pt x="2994685" y="270730"/>
                  </a:lnTo>
                  <a:lnTo>
                    <a:pt x="2976880" y="274320"/>
                  </a:lnTo>
                  <a:lnTo>
                    <a:pt x="45720" y="274320"/>
                  </a:lnTo>
                  <a:lnTo>
                    <a:pt x="27914" y="270730"/>
                  </a:lnTo>
                  <a:lnTo>
                    <a:pt x="13382" y="260937"/>
                  </a:lnTo>
                  <a:lnTo>
                    <a:pt x="3589" y="246405"/>
                  </a:lnTo>
                  <a:lnTo>
                    <a:pt x="0" y="228600"/>
                  </a:lnTo>
                  <a:lnTo>
                    <a:pt x="0" y="45720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835650" y="2331720"/>
              <a:ext cx="1142365" cy="175260"/>
            </a:xfrm>
            <a:custGeom>
              <a:avLst/>
              <a:gdLst/>
              <a:ahLst/>
              <a:cxnLst/>
              <a:rect l="l" t="t" r="r" b="b"/>
              <a:pathLst>
                <a:path w="1142365" h="175260">
                  <a:moveTo>
                    <a:pt x="966724" y="0"/>
                  </a:moveTo>
                  <a:lnTo>
                    <a:pt x="966724" y="175259"/>
                  </a:lnTo>
                  <a:lnTo>
                    <a:pt x="1083563" y="116839"/>
                  </a:lnTo>
                  <a:lnTo>
                    <a:pt x="995933" y="116839"/>
                  </a:lnTo>
                  <a:lnTo>
                    <a:pt x="995933" y="58419"/>
                  </a:lnTo>
                  <a:lnTo>
                    <a:pt x="1083563" y="58419"/>
                  </a:lnTo>
                  <a:lnTo>
                    <a:pt x="966724" y="0"/>
                  </a:lnTo>
                  <a:close/>
                </a:path>
                <a:path w="1142365" h="175260">
                  <a:moveTo>
                    <a:pt x="966724" y="58419"/>
                  </a:moveTo>
                  <a:lnTo>
                    <a:pt x="0" y="58419"/>
                  </a:lnTo>
                  <a:lnTo>
                    <a:pt x="0" y="116839"/>
                  </a:lnTo>
                  <a:lnTo>
                    <a:pt x="966724" y="116839"/>
                  </a:lnTo>
                  <a:lnTo>
                    <a:pt x="966724" y="58419"/>
                  </a:lnTo>
                  <a:close/>
                </a:path>
                <a:path w="1142365" h="175260">
                  <a:moveTo>
                    <a:pt x="1083563" y="58419"/>
                  </a:moveTo>
                  <a:lnTo>
                    <a:pt x="995933" y="58419"/>
                  </a:lnTo>
                  <a:lnTo>
                    <a:pt x="995933" y="116839"/>
                  </a:lnTo>
                  <a:lnTo>
                    <a:pt x="1083563" y="116839"/>
                  </a:lnTo>
                  <a:lnTo>
                    <a:pt x="1141983" y="87629"/>
                  </a:lnTo>
                  <a:lnTo>
                    <a:pt x="1083563" y="5841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276" y="3028950"/>
            <a:ext cx="28289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51" y="1085850"/>
            <a:ext cx="9461500" cy="485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object 6"/>
          <p:cNvGrpSpPr/>
          <p:nvPr/>
        </p:nvGrpSpPr>
        <p:grpSpPr>
          <a:xfrm>
            <a:off x="1600200" y="1935479"/>
            <a:ext cx="2839720" cy="1412240"/>
            <a:chOff x="5496559" y="1935479"/>
            <a:chExt cx="2839720" cy="1412240"/>
          </a:xfrm>
        </p:grpSpPr>
        <p:sp>
          <p:nvSpPr>
            <p:cNvPr id="7" name="object 7"/>
            <p:cNvSpPr/>
            <p:nvPr/>
          </p:nvSpPr>
          <p:spPr>
            <a:xfrm>
              <a:off x="7418069" y="1935479"/>
              <a:ext cx="793115" cy="114300"/>
            </a:xfrm>
            <a:custGeom>
              <a:avLst/>
              <a:gdLst/>
              <a:ahLst/>
              <a:cxnLst/>
              <a:rect l="l" t="t" r="r" b="b"/>
              <a:pathLst>
                <a:path w="793115" h="114300">
                  <a:moveTo>
                    <a:pt x="678814" y="0"/>
                  </a:moveTo>
                  <a:lnTo>
                    <a:pt x="678814" y="114300"/>
                  </a:lnTo>
                  <a:lnTo>
                    <a:pt x="755014" y="76200"/>
                  </a:lnTo>
                  <a:lnTo>
                    <a:pt x="697864" y="76200"/>
                  </a:lnTo>
                  <a:lnTo>
                    <a:pt x="697864" y="38100"/>
                  </a:lnTo>
                  <a:lnTo>
                    <a:pt x="755014" y="38100"/>
                  </a:lnTo>
                  <a:lnTo>
                    <a:pt x="678814" y="0"/>
                  </a:lnTo>
                  <a:close/>
                </a:path>
                <a:path w="793115" h="114300">
                  <a:moveTo>
                    <a:pt x="678814" y="38100"/>
                  </a:moveTo>
                  <a:lnTo>
                    <a:pt x="0" y="38100"/>
                  </a:lnTo>
                  <a:lnTo>
                    <a:pt x="0" y="76200"/>
                  </a:lnTo>
                  <a:lnTo>
                    <a:pt x="678814" y="76200"/>
                  </a:lnTo>
                  <a:lnTo>
                    <a:pt x="678814" y="38100"/>
                  </a:lnTo>
                  <a:close/>
                </a:path>
                <a:path w="793115" h="114300">
                  <a:moveTo>
                    <a:pt x="755014" y="38100"/>
                  </a:moveTo>
                  <a:lnTo>
                    <a:pt x="697864" y="38100"/>
                  </a:lnTo>
                  <a:lnTo>
                    <a:pt x="697864" y="76200"/>
                  </a:lnTo>
                  <a:lnTo>
                    <a:pt x="755014" y="76200"/>
                  </a:lnTo>
                  <a:lnTo>
                    <a:pt x="793114" y="57150"/>
                  </a:lnTo>
                  <a:lnTo>
                    <a:pt x="755014" y="3810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8" name="object 8"/>
            <p:cNvSpPr/>
            <p:nvPr/>
          </p:nvSpPr>
          <p:spPr>
            <a:xfrm>
              <a:off x="5506719" y="2082799"/>
              <a:ext cx="2819400" cy="1254760"/>
            </a:xfrm>
            <a:custGeom>
              <a:avLst/>
              <a:gdLst/>
              <a:ahLst/>
              <a:cxnLst/>
              <a:rect l="l" t="t" r="r" b="b"/>
              <a:pathLst>
                <a:path w="2819400" h="1254760">
                  <a:moveTo>
                    <a:pt x="2819146" y="0"/>
                  </a:moveTo>
                  <a:lnTo>
                    <a:pt x="1114171" y="825500"/>
                  </a:lnTo>
                  <a:lnTo>
                    <a:pt x="0" y="825500"/>
                  </a:lnTo>
                  <a:lnTo>
                    <a:pt x="0" y="1254760"/>
                  </a:lnTo>
                  <a:lnTo>
                    <a:pt x="1910079" y="1254760"/>
                  </a:lnTo>
                  <a:lnTo>
                    <a:pt x="1910079" y="825500"/>
                  </a:lnTo>
                  <a:lnTo>
                    <a:pt x="1591690" y="825500"/>
                  </a:lnTo>
                  <a:lnTo>
                    <a:pt x="28191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b="1"/>
            </a:p>
          </p:txBody>
        </p:sp>
        <p:sp>
          <p:nvSpPr>
            <p:cNvPr id="9" name="object 9"/>
            <p:cNvSpPr/>
            <p:nvPr/>
          </p:nvSpPr>
          <p:spPr>
            <a:xfrm>
              <a:off x="5506719" y="2082799"/>
              <a:ext cx="2819400" cy="1254760"/>
            </a:xfrm>
            <a:custGeom>
              <a:avLst/>
              <a:gdLst/>
              <a:ahLst/>
              <a:cxnLst/>
              <a:rect l="l" t="t" r="r" b="b"/>
              <a:pathLst>
                <a:path w="2819400" h="1254760">
                  <a:moveTo>
                    <a:pt x="0" y="825500"/>
                  </a:moveTo>
                  <a:lnTo>
                    <a:pt x="1114171" y="825500"/>
                  </a:lnTo>
                  <a:lnTo>
                    <a:pt x="2819146" y="0"/>
                  </a:lnTo>
                  <a:lnTo>
                    <a:pt x="1591690" y="825500"/>
                  </a:lnTo>
                  <a:lnTo>
                    <a:pt x="1910079" y="825500"/>
                  </a:lnTo>
                  <a:lnTo>
                    <a:pt x="1910079" y="897001"/>
                  </a:lnTo>
                  <a:lnTo>
                    <a:pt x="1910079" y="1004315"/>
                  </a:lnTo>
                  <a:lnTo>
                    <a:pt x="1910079" y="1254760"/>
                  </a:lnTo>
                  <a:lnTo>
                    <a:pt x="1591690" y="1254760"/>
                  </a:lnTo>
                  <a:lnTo>
                    <a:pt x="1114171" y="1254760"/>
                  </a:lnTo>
                  <a:lnTo>
                    <a:pt x="0" y="1254760"/>
                  </a:lnTo>
                  <a:lnTo>
                    <a:pt x="0" y="1004315"/>
                  </a:lnTo>
                  <a:lnTo>
                    <a:pt x="0" y="897001"/>
                  </a:lnTo>
                  <a:lnTo>
                    <a:pt x="0" y="825500"/>
                  </a:lnTo>
                  <a:close/>
                </a:path>
              </a:pathLst>
            </a:custGeom>
            <a:ln w="2032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 b="1"/>
            </a:p>
          </p:txBody>
        </p:sp>
      </p:grpSp>
      <p:sp>
        <p:nvSpPr>
          <p:cNvPr id="11" name="Dikdörtgen 10"/>
          <p:cNvSpPr/>
          <p:nvPr/>
        </p:nvSpPr>
        <p:spPr>
          <a:xfrm>
            <a:off x="1611460" y="2901298"/>
            <a:ext cx="190629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latin typeface="Arial" panose="020B0604020202020204" pitchFamily="34" charset="0"/>
                <a:cs typeface="Arial" panose="020B0604020202020204" pitchFamily="34" charset="0"/>
              </a:rPr>
              <a:t>Aktif Müfredat</a:t>
            </a:r>
            <a:endParaRPr lang="tr-TR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5"/>
          <p:cNvSpPr/>
          <p:nvPr/>
        </p:nvSpPr>
        <p:spPr>
          <a:xfrm>
            <a:off x="9448800" y="4848860"/>
            <a:ext cx="1295400" cy="281940"/>
          </a:xfrm>
          <a:custGeom>
            <a:avLst/>
            <a:gdLst/>
            <a:ahLst/>
            <a:cxnLst/>
            <a:rect l="l" t="t" r="r" b="b"/>
            <a:pathLst>
              <a:path w="1135379" h="281939">
                <a:moveTo>
                  <a:pt x="0" y="46989"/>
                </a:moveTo>
                <a:lnTo>
                  <a:pt x="3698" y="28717"/>
                </a:lnTo>
                <a:lnTo>
                  <a:pt x="13779" y="13779"/>
                </a:lnTo>
                <a:lnTo>
                  <a:pt x="28717" y="3698"/>
                </a:lnTo>
                <a:lnTo>
                  <a:pt x="46990" y="0"/>
                </a:lnTo>
                <a:lnTo>
                  <a:pt x="1088390" y="0"/>
                </a:lnTo>
                <a:lnTo>
                  <a:pt x="1106662" y="3698"/>
                </a:lnTo>
                <a:lnTo>
                  <a:pt x="1121600" y="13779"/>
                </a:lnTo>
                <a:lnTo>
                  <a:pt x="1131681" y="28717"/>
                </a:lnTo>
                <a:lnTo>
                  <a:pt x="1135379" y="46989"/>
                </a:lnTo>
                <a:lnTo>
                  <a:pt x="1135379" y="234950"/>
                </a:lnTo>
                <a:lnTo>
                  <a:pt x="1131681" y="253222"/>
                </a:lnTo>
                <a:lnTo>
                  <a:pt x="1121600" y="268160"/>
                </a:lnTo>
                <a:lnTo>
                  <a:pt x="1106662" y="278241"/>
                </a:lnTo>
                <a:lnTo>
                  <a:pt x="1088390" y="281940"/>
                </a:lnTo>
                <a:lnTo>
                  <a:pt x="46990" y="281940"/>
                </a:lnTo>
                <a:lnTo>
                  <a:pt x="28717" y="278241"/>
                </a:lnTo>
                <a:lnTo>
                  <a:pt x="13779" y="268160"/>
                </a:lnTo>
                <a:lnTo>
                  <a:pt x="3698" y="253222"/>
                </a:lnTo>
                <a:lnTo>
                  <a:pt x="0" y="234950"/>
                </a:lnTo>
                <a:lnTo>
                  <a:pt x="0" y="46989"/>
                </a:lnTo>
                <a:close/>
              </a:path>
            </a:pathLst>
          </a:custGeom>
          <a:ln w="76199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Dikdörtgen Belirtme Çizgisi 2"/>
          <p:cNvSpPr/>
          <p:nvPr/>
        </p:nvSpPr>
        <p:spPr>
          <a:xfrm>
            <a:off x="5105400" y="2710179"/>
            <a:ext cx="5171440" cy="1701037"/>
          </a:xfrm>
          <a:prstGeom prst="wedgeRectCallout">
            <a:avLst>
              <a:gd name="adj1" fmla="val -69456"/>
              <a:gd name="adj2" fmla="val 69376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Yeni bir müfredat oluşturulurken çoğalt tıklanarak yeni müfredat oluşturulup, bu yeni müfredat üzerinden değişiklikler yapılmalıdır. Aksi taktirde müfredat dönem kuralları, öğretim üyesi bilgileri gibi bilgilerin  yeniden girilmesi gerekecektir.</a:t>
            </a:r>
          </a:p>
        </p:txBody>
      </p:sp>
      <p:sp>
        <p:nvSpPr>
          <p:cNvPr id="12" name="object 5"/>
          <p:cNvSpPr/>
          <p:nvPr/>
        </p:nvSpPr>
        <p:spPr>
          <a:xfrm>
            <a:off x="3521710" y="4860290"/>
            <a:ext cx="1295400" cy="281940"/>
          </a:xfrm>
          <a:custGeom>
            <a:avLst/>
            <a:gdLst/>
            <a:ahLst/>
            <a:cxnLst/>
            <a:rect l="l" t="t" r="r" b="b"/>
            <a:pathLst>
              <a:path w="1135379" h="281939">
                <a:moveTo>
                  <a:pt x="0" y="46989"/>
                </a:moveTo>
                <a:lnTo>
                  <a:pt x="3698" y="28717"/>
                </a:lnTo>
                <a:lnTo>
                  <a:pt x="13779" y="13779"/>
                </a:lnTo>
                <a:lnTo>
                  <a:pt x="28717" y="3698"/>
                </a:lnTo>
                <a:lnTo>
                  <a:pt x="46990" y="0"/>
                </a:lnTo>
                <a:lnTo>
                  <a:pt x="1088390" y="0"/>
                </a:lnTo>
                <a:lnTo>
                  <a:pt x="1106662" y="3698"/>
                </a:lnTo>
                <a:lnTo>
                  <a:pt x="1121600" y="13779"/>
                </a:lnTo>
                <a:lnTo>
                  <a:pt x="1131681" y="28717"/>
                </a:lnTo>
                <a:lnTo>
                  <a:pt x="1135379" y="46989"/>
                </a:lnTo>
                <a:lnTo>
                  <a:pt x="1135379" y="234950"/>
                </a:lnTo>
                <a:lnTo>
                  <a:pt x="1131681" y="253222"/>
                </a:lnTo>
                <a:lnTo>
                  <a:pt x="1121600" y="268160"/>
                </a:lnTo>
                <a:lnTo>
                  <a:pt x="1106662" y="278241"/>
                </a:lnTo>
                <a:lnTo>
                  <a:pt x="1088390" y="281940"/>
                </a:lnTo>
                <a:lnTo>
                  <a:pt x="46990" y="281940"/>
                </a:lnTo>
                <a:lnTo>
                  <a:pt x="28717" y="278241"/>
                </a:lnTo>
                <a:lnTo>
                  <a:pt x="13779" y="268160"/>
                </a:lnTo>
                <a:lnTo>
                  <a:pt x="3698" y="253222"/>
                </a:lnTo>
                <a:lnTo>
                  <a:pt x="0" y="234950"/>
                </a:lnTo>
                <a:lnTo>
                  <a:pt x="0" y="46989"/>
                </a:lnTo>
                <a:close/>
              </a:path>
            </a:pathLst>
          </a:custGeom>
          <a:ln w="76199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3"/>
            <a:ext cx="8839200" cy="6392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ject 7"/>
          <p:cNvSpPr/>
          <p:nvPr/>
        </p:nvSpPr>
        <p:spPr>
          <a:xfrm rot="21375802">
            <a:off x="234316" y="2822579"/>
            <a:ext cx="527685" cy="225425"/>
          </a:xfrm>
          <a:custGeom>
            <a:avLst/>
            <a:gdLst/>
            <a:ahLst/>
            <a:cxnLst/>
            <a:rect l="l" t="t" r="r" b="b"/>
            <a:pathLst>
              <a:path w="527685" h="225425">
                <a:moveTo>
                  <a:pt x="295907" y="150253"/>
                </a:moveTo>
                <a:lnTo>
                  <a:pt x="282992" y="225298"/>
                </a:lnTo>
                <a:lnTo>
                  <a:pt x="510013" y="156717"/>
                </a:lnTo>
                <a:lnTo>
                  <a:pt x="333462" y="156717"/>
                </a:lnTo>
                <a:lnTo>
                  <a:pt x="295907" y="150253"/>
                </a:lnTo>
                <a:close/>
              </a:path>
              <a:path w="527685" h="225425">
                <a:moveTo>
                  <a:pt x="308846" y="75070"/>
                </a:moveTo>
                <a:lnTo>
                  <a:pt x="295907" y="150253"/>
                </a:lnTo>
                <a:lnTo>
                  <a:pt x="333462" y="156717"/>
                </a:lnTo>
                <a:lnTo>
                  <a:pt x="346391" y="81534"/>
                </a:lnTo>
                <a:lnTo>
                  <a:pt x="308846" y="75070"/>
                </a:lnTo>
                <a:close/>
              </a:path>
              <a:path w="527685" h="225425">
                <a:moveTo>
                  <a:pt x="321765" y="0"/>
                </a:moveTo>
                <a:lnTo>
                  <a:pt x="308846" y="75070"/>
                </a:lnTo>
                <a:lnTo>
                  <a:pt x="346391" y="81534"/>
                </a:lnTo>
                <a:lnTo>
                  <a:pt x="333462" y="156717"/>
                </a:lnTo>
                <a:lnTo>
                  <a:pt x="510013" y="156717"/>
                </a:lnTo>
                <a:lnTo>
                  <a:pt x="527671" y="151384"/>
                </a:lnTo>
                <a:lnTo>
                  <a:pt x="321765" y="0"/>
                </a:lnTo>
                <a:close/>
              </a:path>
              <a:path w="527685" h="225425">
                <a:moveTo>
                  <a:pt x="12926" y="24129"/>
                </a:moveTo>
                <a:lnTo>
                  <a:pt x="0" y="99313"/>
                </a:lnTo>
                <a:lnTo>
                  <a:pt x="295907" y="150253"/>
                </a:lnTo>
                <a:lnTo>
                  <a:pt x="308846" y="75070"/>
                </a:lnTo>
                <a:lnTo>
                  <a:pt x="12926" y="2412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6"/>
          <p:cNvSpPr/>
          <p:nvPr/>
        </p:nvSpPr>
        <p:spPr>
          <a:xfrm>
            <a:off x="2743201" y="6070607"/>
            <a:ext cx="1805939" cy="259079"/>
          </a:xfrm>
          <a:custGeom>
            <a:avLst/>
            <a:gdLst/>
            <a:ahLst/>
            <a:cxnLst/>
            <a:rect l="l" t="t" r="r" b="b"/>
            <a:pathLst>
              <a:path w="1805939" h="259079">
                <a:moveTo>
                  <a:pt x="0" y="43179"/>
                </a:moveTo>
                <a:lnTo>
                  <a:pt x="3389" y="26371"/>
                </a:lnTo>
                <a:lnTo>
                  <a:pt x="12636" y="12646"/>
                </a:lnTo>
                <a:lnTo>
                  <a:pt x="26360" y="3392"/>
                </a:lnTo>
                <a:lnTo>
                  <a:pt x="43179" y="0"/>
                </a:lnTo>
                <a:lnTo>
                  <a:pt x="1762760" y="0"/>
                </a:lnTo>
                <a:lnTo>
                  <a:pt x="1779579" y="3392"/>
                </a:lnTo>
                <a:lnTo>
                  <a:pt x="1793303" y="12646"/>
                </a:lnTo>
                <a:lnTo>
                  <a:pt x="1802550" y="26371"/>
                </a:lnTo>
                <a:lnTo>
                  <a:pt x="1805939" y="43179"/>
                </a:lnTo>
                <a:lnTo>
                  <a:pt x="1805939" y="215899"/>
                </a:lnTo>
                <a:lnTo>
                  <a:pt x="1802550" y="232708"/>
                </a:lnTo>
                <a:lnTo>
                  <a:pt x="1793303" y="246433"/>
                </a:lnTo>
                <a:lnTo>
                  <a:pt x="1779579" y="255687"/>
                </a:lnTo>
                <a:lnTo>
                  <a:pt x="1762760" y="259079"/>
                </a:lnTo>
                <a:lnTo>
                  <a:pt x="43179" y="259079"/>
                </a:lnTo>
                <a:lnTo>
                  <a:pt x="26360" y="255687"/>
                </a:lnTo>
                <a:lnTo>
                  <a:pt x="12636" y="246433"/>
                </a:lnTo>
                <a:lnTo>
                  <a:pt x="3389" y="232708"/>
                </a:lnTo>
                <a:lnTo>
                  <a:pt x="0" y="215899"/>
                </a:lnTo>
                <a:lnTo>
                  <a:pt x="0" y="43179"/>
                </a:lnTo>
                <a:close/>
              </a:path>
            </a:pathLst>
          </a:custGeom>
          <a:ln w="762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6"/>
          <p:cNvSpPr/>
          <p:nvPr/>
        </p:nvSpPr>
        <p:spPr>
          <a:xfrm>
            <a:off x="742956" y="2822579"/>
            <a:ext cx="3143245" cy="259079"/>
          </a:xfrm>
          <a:custGeom>
            <a:avLst/>
            <a:gdLst/>
            <a:ahLst/>
            <a:cxnLst/>
            <a:rect l="l" t="t" r="r" b="b"/>
            <a:pathLst>
              <a:path w="1805939" h="259079">
                <a:moveTo>
                  <a:pt x="0" y="43179"/>
                </a:moveTo>
                <a:lnTo>
                  <a:pt x="3389" y="26371"/>
                </a:lnTo>
                <a:lnTo>
                  <a:pt x="12636" y="12646"/>
                </a:lnTo>
                <a:lnTo>
                  <a:pt x="26360" y="3392"/>
                </a:lnTo>
                <a:lnTo>
                  <a:pt x="43179" y="0"/>
                </a:lnTo>
                <a:lnTo>
                  <a:pt x="1762760" y="0"/>
                </a:lnTo>
                <a:lnTo>
                  <a:pt x="1779579" y="3392"/>
                </a:lnTo>
                <a:lnTo>
                  <a:pt x="1793303" y="12646"/>
                </a:lnTo>
                <a:lnTo>
                  <a:pt x="1802550" y="26371"/>
                </a:lnTo>
                <a:lnTo>
                  <a:pt x="1805939" y="43179"/>
                </a:lnTo>
                <a:lnTo>
                  <a:pt x="1805939" y="215899"/>
                </a:lnTo>
                <a:lnTo>
                  <a:pt x="1802550" y="232708"/>
                </a:lnTo>
                <a:lnTo>
                  <a:pt x="1793303" y="246433"/>
                </a:lnTo>
                <a:lnTo>
                  <a:pt x="1779579" y="255687"/>
                </a:lnTo>
                <a:lnTo>
                  <a:pt x="1762760" y="259079"/>
                </a:lnTo>
                <a:lnTo>
                  <a:pt x="43179" y="259079"/>
                </a:lnTo>
                <a:lnTo>
                  <a:pt x="26360" y="255687"/>
                </a:lnTo>
                <a:lnTo>
                  <a:pt x="12636" y="246433"/>
                </a:lnTo>
                <a:lnTo>
                  <a:pt x="3389" y="232708"/>
                </a:lnTo>
                <a:lnTo>
                  <a:pt x="0" y="215899"/>
                </a:lnTo>
                <a:lnTo>
                  <a:pt x="0" y="43179"/>
                </a:lnTo>
                <a:close/>
              </a:path>
            </a:pathLst>
          </a:custGeom>
          <a:ln w="762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Dikdörtgen Belirtme Çizgisi 10"/>
          <p:cNvSpPr/>
          <p:nvPr/>
        </p:nvSpPr>
        <p:spPr>
          <a:xfrm>
            <a:off x="2314578" y="3653607"/>
            <a:ext cx="2720340" cy="1600200"/>
          </a:xfrm>
          <a:prstGeom prst="wedgeRectCallout">
            <a:avLst>
              <a:gd name="adj1" fmla="val -20211"/>
              <a:gd name="adj2" fmla="val 83664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Dersi seçip değiştir dediğimizde öğretim üyesi görülebilir.</a:t>
            </a:r>
            <a:endParaRPr lang="tr-TR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20342"/>
            <a:ext cx="11277600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object 3"/>
          <p:cNvGrpSpPr/>
          <p:nvPr/>
        </p:nvGrpSpPr>
        <p:grpSpPr>
          <a:xfrm>
            <a:off x="381002" y="3124199"/>
            <a:ext cx="3705860" cy="2140200"/>
            <a:chOff x="2849880" y="3261905"/>
            <a:chExt cx="3705860" cy="2950845"/>
          </a:xfrm>
        </p:grpSpPr>
        <p:sp>
          <p:nvSpPr>
            <p:cNvPr id="17" name="object 6"/>
            <p:cNvSpPr/>
            <p:nvPr/>
          </p:nvSpPr>
          <p:spPr>
            <a:xfrm>
              <a:off x="2964180" y="3261905"/>
              <a:ext cx="3477260" cy="2950845"/>
            </a:xfrm>
            <a:custGeom>
              <a:avLst/>
              <a:gdLst/>
              <a:ahLst/>
              <a:cxnLst/>
              <a:rect l="l" t="t" r="r" b="b"/>
              <a:pathLst>
                <a:path w="3705859" h="2950845">
                  <a:moveTo>
                    <a:pt x="3403092" y="0"/>
                  </a:moveTo>
                  <a:lnTo>
                    <a:pt x="2161794" y="1040383"/>
                  </a:lnTo>
                  <a:lnTo>
                    <a:pt x="0" y="1040383"/>
                  </a:lnTo>
                  <a:lnTo>
                    <a:pt x="0" y="2950464"/>
                  </a:lnTo>
                  <a:lnTo>
                    <a:pt x="3705860" y="2950464"/>
                  </a:lnTo>
                  <a:lnTo>
                    <a:pt x="3705860" y="1040383"/>
                  </a:lnTo>
                  <a:lnTo>
                    <a:pt x="3088259" y="1040383"/>
                  </a:lnTo>
                  <a:lnTo>
                    <a:pt x="340309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lang="tr-TR" dirty="0"/>
            </a:p>
            <a:p>
              <a:endParaRPr lang="tr-TR" dirty="0" smtClean="0"/>
            </a:p>
            <a:p>
              <a:endParaRPr lang="tr-TR" dirty="0"/>
            </a:p>
            <a:p>
              <a:endParaRPr lang="tr-TR" dirty="0" smtClean="0"/>
            </a:p>
            <a:p>
              <a:r>
                <a:rPr lang="tr-TR" b="1" spc="-50" dirty="0" smtClean="0">
                  <a:latin typeface="Trebuchet MS"/>
                  <a:cs typeface="Trebuchet MS"/>
                </a:rPr>
                <a:t> Dersin</a:t>
              </a:r>
              <a:r>
                <a:rPr lang="tr-TR" b="1" spc="-160" dirty="0" smtClean="0">
                  <a:latin typeface="Trebuchet MS"/>
                  <a:cs typeface="Trebuchet MS"/>
                </a:rPr>
                <a:t> </a:t>
              </a:r>
              <a:r>
                <a:rPr lang="tr-TR" b="1" spc="-20" dirty="0">
                  <a:latin typeface="Trebuchet MS"/>
                  <a:cs typeface="Trebuchet MS"/>
                </a:rPr>
                <a:t>Bologna</a:t>
              </a:r>
              <a:r>
                <a:rPr lang="tr-TR" b="1" spc="-245" dirty="0">
                  <a:latin typeface="Trebuchet MS"/>
                  <a:cs typeface="Trebuchet MS"/>
                </a:rPr>
                <a:t> </a:t>
              </a:r>
              <a:r>
                <a:rPr lang="tr-TR" b="1" spc="-80" dirty="0">
                  <a:latin typeface="Trebuchet MS"/>
                  <a:cs typeface="Trebuchet MS"/>
                </a:rPr>
                <a:t>Tanımlarını</a:t>
              </a:r>
              <a:r>
                <a:rPr lang="tr-TR" b="1" spc="-145" dirty="0">
                  <a:latin typeface="Trebuchet MS"/>
                  <a:cs typeface="Trebuchet MS"/>
                </a:rPr>
                <a:t> </a:t>
              </a:r>
              <a:r>
                <a:rPr lang="tr-TR" b="1" spc="-50" dirty="0">
                  <a:latin typeface="Trebuchet MS"/>
                  <a:cs typeface="Trebuchet MS"/>
                </a:rPr>
                <a:t>girme  sorumluluğu olan </a:t>
              </a:r>
              <a:r>
                <a:rPr lang="tr-TR" b="1" spc="-45" dirty="0">
                  <a:latin typeface="Trebuchet MS"/>
                  <a:cs typeface="Trebuchet MS"/>
                </a:rPr>
                <a:t>öğretim </a:t>
              </a:r>
              <a:r>
                <a:rPr lang="tr-TR" b="1" spc="-60" dirty="0">
                  <a:latin typeface="Trebuchet MS"/>
                  <a:cs typeface="Trebuchet MS"/>
                </a:rPr>
                <a:t>üyesi  </a:t>
              </a:r>
              <a:r>
                <a:rPr lang="tr-TR" sz="2000" b="1" spc="-70" dirty="0">
                  <a:solidFill>
                    <a:srgbClr val="FF0000"/>
                  </a:solidFill>
                  <a:latin typeface="Trebuchet MS"/>
                  <a:cs typeface="Trebuchet MS"/>
                </a:rPr>
                <a:t>burada</a:t>
              </a:r>
              <a:r>
                <a:rPr lang="tr-TR" sz="2000" b="1" spc="-215" dirty="0">
                  <a:solidFill>
                    <a:srgbClr val="FF0000"/>
                  </a:solidFill>
                  <a:latin typeface="Trebuchet MS"/>
                  <a:cs typeface="Trebuchet MS"/>
                </a:rPr>
                <a:t> </a:t>
              </a:r>
              <a:r>
                <a:rPr lang="tr-TR" b="1" spc="-70" dirty="0">
                  <a:latin typeface="Trebuchet MS"/>
                  <a:cs typeface="Trebuchet MS"/>
                </a:rPr>
                <a:t>yazmaktadır.</a:t>
              </a:r>
              <a:endParaRPr lang="tr-TR" dirty="0">
                <a:latin typeface="Trebuchet MS"/>
                <a:cs typeface="Trebuchet MS"/>
              </a:endParaRPr>
            </a:p>
            <a:p>
              <a:endParaRPr dirty="0"/>
            </a:p>
          </p:txBody>
        </p:sp>
        <p:sp>
          <p:nvSpPr>
            <p:cNvPr id="18" name="object 7"/>
            <p:cNvSpPr/>
            <p:nvPr/>
          </p:nvSpPr>
          <p:spPr>
            <a:xfrm>
              <a:off x="2849880" y="3261905"/>
              <a:ext cx="3705860" cy="2950845"/>
            </a:xfrm>
            <a:custGeom>
              <a:avLst/>
              <a:gdLst/>
              <a:ahLst/>
              <a:cxnLst/>
              <a:rect l="l" t="t" r="r" b="b"/>
              <a:pathLst>
                <a:path w="3705859" h="2950845">
                  <a:moveTo>
                    <a:pt x="0" y="1040383"/>
                  </a:moveTo>
                  <a:lnTo>
                    <a:pt x="2161794" y="1040383"/>
                  </a:lnTo>
                  <a:lnTo>
                    <a:pt x="3403092" y="0"/>
                  </a:lnTo>
                  <a:lnTo>
                    <a:pt x="3088259" y="1040383"/>
                  </a:lnTo>
                  <a:lnTo>
                    <a:pt x="3705860" y="1040383"/>
                  </a:lnTo>
                  <a:lnTo>
                    <a:pt x="3705860" y="1358772"/>
                  </a:lnTo>
                  <a:lnTo>
                    <a:pt x="3705860" y="1836292"/>
                  </a:lnTo>
                  <a:lnTo>
                    <a:pt x="3705860" y="2950464"/>
                  </a:lnTo>
                  <a:lnTo>
                    <a:pt x="3088259" y="2950464"/>
                  </a:lnTo>
                  <a:lnTo>
                    <a:pt x="2161794" y="2950464"/>
                  </a:lnTo>
                  <a:lnTo>
                    <a:pt x="0" y="2950464"/>
                  </a:lnTo>
                  <a:lnTo>
                    <a:pt x="0" y="1836292"/>
                  </a:lnTo>
                  <a:lnTo>
                    <a:pt x="0" y="1358772"/>
                  </a:lnTo>
                  <a:lnTo>
                    <a:pt x="0" y="1040383"/>
                  </a:lnTo>
                  <a:close/>
                </a:path>
              </a:pathLst>
            </a:custGeom>
            <a:ln w="2032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7214" y="2367956"/>
            <a:ext cx="8499475" cy="13721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5320"/>
              </a:lnSpc>
              <a:spcBef>
                <a:spcPts val="100"/>
              </a:spcBef>
            </a:pPr>
            <a:r>
              <a:rPr sz="4800" b="1" i="0" spc="-12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Ders</a:t>
            </a:r>
            <a:r>
              <a:rPr sz="4800" b="1" i="0" spc="-48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800" b="1" i="0" spc="-3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Bologna</a:t>
            </a:r>
            <a:r>
              <a:rPr sz="4800" b="1" i="0" spc="-81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800" b="1" i="0" spc="-22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Tanımları</a:t>
            </a:r>
            <a:r>
              <a:rPr sz="4800" b="1" i="0" spc="-5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800" b="1" i="0" spc="-18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Nereden</a:t>
            </a:r>
            <a:r>
              <a:rPr lang="tr-TR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800" b="1" i="0" u="sng" spc="-204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Girilir</a:t>
            </a:r>
            <a:r>
              <a:rPr sz="4800" b="1" i="0" u="sng" spc="-204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sz="4800" b="1" i="0" u="sng" spc="-204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	</a:t>
            </a:r>
            <a:endParaRPr sz="48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685800" y="2133600"/>
            <a:ext cx="11049000" cy="1600200"/>
          </a:xfrm>
        </p:spPr>
        <p:txBody>
          <a:bodyPr>
            <a:noAutofit/>
          </a:bodyPr>
          <a:lstStyle/>
          <a:p>
            <a:r>
              <a:rPr lang="tr-TR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Öğretim Elemanı Ders </a:t>
            </a:r>
            <a:r>
              <a:rPr lang="tr-TR" sz="4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Bilgi Paketi Girişi Sayfası</a:t>
            </a:r>
            <a:endParaRPr lang="tr-TR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714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457200" y="0"/>
            <a:ext cx="11201400" cy="15311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/>
            <a:r>
              <a:rPr lang="tr-TR" sz="2400" dirty="0" smtClean="0"/>
              <a:t>1. Derse </a:t>
            </a:r>
            <a:r>
              <a:rPr lang="tr-TR" sz="2400" dirty="0"/>
              <a:t>atanan öğretim elemanı derslerini Akademik Bilgi Sistemi (</a:t>
            </a:r>
            <a:r>
              <a:rPr lang="tr-TR" sz="2400" u="sng" dirty="0">
                <a:hlinkClick r:id="rId2"/>
              </a:rPr>
              <a:t>https://obs.gaziantep.edu.tr/</a:t>
            </a:r>
            <a:r>
              <a:rPr lang="tr-TR" sz="2400" dirty="0"/>
              <a:t>)  üzerinden görüntüleyebilmektedir. Ders işlemleri bölümünden Ders Bilgi Paketi Tanımları seçilir.</a:t>
            </a:r>
          </a:p>
          <a:p>
            <a:pPr marL="12700" marR="5080">
              <a:lnSpc>
                <a:spcPts val="3040"/>
              </a:lnSpc>
              <a:spcBef>
                <a:spcPts val="200"/>
              </a:spcBef>
            </a:pPr>
            <a:r>
              <a:rPr sz="2400" spc="-95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yapacaktır</a:t>
            </a:r>
            <a:r>
              <a:rPr sz="2400" spc="-95" dirty="0">
                <a:solidFill>
                  <a:srgbClr val="4F81BC"/>
                </a:solidFill>
                <a:latin typeface="Arial" pitchFamily="34" charset="0"/>
                <a:cs typeface="Arial" pitchFamily="34" charset="0"/>
              </a:rPr>
              <a:t>.</a:t>
            </a:r>
            <a:endParaRPr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image1.png" descr="C:\Users\derya\Pictures\Screenshots\Ekran görüntüsü 2026-06-25 205623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905000" y="1368819"/>
            <a:ext cx="8458200" cy="5105400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838200" y="274638"/>
            <a:ext cx="10744200" cy="1173162"/>
          </a:xfrm>
        </p:spPr>
        <p:txBody>
          <a:bodyPr>
            <a:noAutofit/>
          </a:bodyPr>
          <a:lstStyle/>
          <a:p>
            <a:pPr lvl="0" algn="l"/>
            <a:r>
              <a:rPr lang="tr-TR" sz="2800" dirty="0" smtClean="0"/>
              <a:t>2. Öğretim </a:t>
            </a:r>
            <a:r>
              <a:rPr lang="tr-TR" sz="2800" dirty="0"/>
              <a:t>elemanı kendine atanan dersi seçer (1) ve  ardından Ders Bilgi Paketi </a:t>
            </a:r>
            <a:r>
              <a:rPr lang="tr-TR" sz="2800" dirty="0" err="1"/>
              <a:t>Tanımları’nı</a:t>
            </a:r>
            <a:r>
              <a:rPr lang="tr-TR" sz="2800" dirty="0"/>
              <a:t> seçer (2).</a:t>
            </a:r>
            <a:br>
              <a:rPr lang="tr-TR" sz="2800" dirty="0"/>
            </a:br>
            <a:endParaRPr lang="tr-TR" sz="2800" dirty="0"/>
          </a:p>
        </p:txBody>
      </p:sp>
      <p:pic>
        <p:nvPicPr>
          <p:cNvPr id="21" name="image3.png" descr="C:\Users\derya\Pictures\Screenshots\Ekran görüntüsü 2026-06-25 205755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85800" y="1447800"/>
            <a:ext cx="10896600" cy="4724400"/>
          </a:xfrm>
          <a:prstGeom prst="rect">
            <a:avLst/>
          </a:prstGeom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92290" y="-152400"/>
            <a:ext cx="11887200" cy="2362200"/>
          </a:xfrm>
        </p:spPr>
        <p:txBody>
          <a:bodyPr>
            <a:noAutofit/>
          </a:bodyPr>
          <a:lstStyle/>
          <a:p>
            <a:pPr lvl="0" algn="l"/>
            <a:r>
              <a:rPr lang="tr-TR" sz="1800" b="1" dirty="0" smtClean="0"/>
              <a:t>3. </a:t>
            </a:r>
            <a:r>
              <a:rPr lang="tr-TR" sz="1800" dirty="0" smtClean="0"/>
              <a:t>Öğretim </a:t>
            </a:r>
            <a:r>
              <a:rPr lang="tr-TR" sz="1800" dirty="0"/>
              <a:t>elemanı, dersin iş yükünü, 1 numara ile işaretli AKTS/İş Yükü Tablosu kısmında dersle ilgili olan ders içi ve ders dışı etkinliklere göre doldurur.</a:t>
            </a:r>
            <a:br>
              <a:rPr lang="tr-TR" sz="1800" dirty="0"/>
            </a:br>
            <a:r>
              <a:rPr lang="tr-TR" sz="1800" dirty="0"/>
              <a:t>İş yükünü, 3 numaralı kısımda parantez içinde verilen ve müfredatta tanımlı olan AKTS kredisi değerine göre hesaplar.</a:t>
            </a:r>
            <a:br>
              <a:rPr lang="tr-TR" sz="1800" dirty="0"/>
            </a:br>
            <a:r>
              <a:rPr lang="tr-TR" sz="1800" dirty="0"/>
              <a:t>Toplam iş yükünü 25 veya 30'a bölmek için seçim yapar (2 numaralı kısım).</a:t>
            </a:r>
            <a:br>
              <a:rPr lang="tr-TR" sz="1800" dirty="0"/>
            </a:br>
            <a:r>
              <a:rPr lang="tr-TR" sz="1800" dirty="0"/>
              <a:t>Hesaplanan AKTS kredisi, 3 numaralı kısımda parantez içinde yer alan "Dersin AKTS </a:t>
            </a:r>
            <a:r>
              <a:rPr lang="tr-TR" sz="1800" dirty="0" err="1"/>
              <a:t>Kredisi"nden</a:t>
            </a:r>
            <a:r>
              <a:rPr lang="tr-TR" sz="1800" dirty="0"/>
              <a:t> düşük veya yüksek çıkarsa iş yükünü yeniden düzenler</a:t>
            </a:r>
            <a:r>
              <a:rPr lang="tr-TR" sz="1800" dirty="0" smtClean="0"/>
              <a:t>.</a:t>
            </a:r>
            <a:endParaRPr lang="tr-TR" sz="1800" dirty="0"/>
          </a:p>
        </p:txBody>
      </p:sp>
      <p:pic>
        <p:nvPicPr>
          <p:cNvPr id="4" name="image2.png" descr="C:\Users\derya\Pictures\Screenshots\Ekran görüntüsü 2026-06-25 211504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" y="1981200"/>
            <a:ext cx="10134600" cy="48768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980043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057400"/>
            <a:ext cx="10972800" cy="2209800"/>
          </a:xfrm>
        </p:spPr>
        <p:txBody>
          <a:bodyPr>
            <a:noAutofit/>
          </a:bodyPr>
          <a:lstStyle/>
          <a:p>
            <a:r>
              <a:rPr lang="tr-T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Bölüm Başkanının Ders Bilgi Paketi Girişi Sayfası</a:t>
            </a:r>
            <a:br>
              <a:rPr lang="tr-TR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982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21056" y="2189601"/>
            <a:ext cx="9554845" cy="15517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990"/>
              </a:lnSpc>
              <a:spcBef>
                <a:spcPts val="100"/>
              </a:spcBef>
            </a:pPr>
            <a:r>
              <a:rPr sz="4800" b="1" i="0" spc="-1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Ders</a:t>
            </a:r>
            <a:r>
              <a:rPr sz="4800" b="1" i="0" spc="-5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800" b="1" i="0" spc="-3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Bologna</a:t>
            </a:r>
            <a:r>
              <a:rPr sz="4800" b="1" i="0" spc="-9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800" b="1" i="0" spc="-2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Tanımları</a:t>
            </a:r>
            <a:r>
              <a:rPr sz="4800" b="1" i="0" spc="-53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800" b="1" i="0" spc="-2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Nereden</a:t>
            </a:r>
            <a:endParaRPr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1905" algn="ctr">
              <a:lnSpc>
                <a:spcPts val="5990"/>
              </a:lnSpc>
              <a:tabLst>
                <a:tab pos="2736215" algn="l"/>
                <a:tab pos="8228965" algn="l"/>
              </a:tabLst>
            </a:pPr>
            <a:r>
              <a:rPr sz="4800" i="0" u="sng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sz="4800" b="1" i="0" u="sng" spc="-195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Görünür?</a:t>
            </a:r>
            <a:r>
              <a:rPr sz="5400" b="1" i="0" u="sng" spc="-195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	</a:t>
            </a:r>
            <a:endParaRPr sz="54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133600" y="4114802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https://obs.gantep.edu.tr/oibs/bologna/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63" r="30556" b="15505"/>
          <a:stretch/>
        </p:blipFill>
        <p:spPr bwMode="auto">
          <a:xfrm>
            <a:off x="974678" y="973667"/>
            <a:ext cx="10134600" cy="491913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ject 6"/>
          <p:cNvSpPr/>
          <p:nvPr/>
        </p:nvSpPr>
        <p:spPr>
          <a:xfrm>
            <a:off x="3505200" y="5613400"/>
            <a:ext cx="1904999" cy="279400"/>
          </a:xfrm>
          <a:custGeom>
            <a:avLst/>
            <a:gdLst/>
            <a:ahLst/>
            <a:cxnLst/>
            <a:rect l="l" t="t" r="r" b="b"/>
            <a:pathLst>
              <a:path w="1717039" h="309879">
                <a:moveTo>
                  <a:pt x="0" y="51688"/>
                </a:moveTo>
                <a:lnTo>
                  <a:pt x="4058" y="31557"/>
                </a:lnTo>
                <a:lnTo>
                  <a:pt x="15128" y="15128"/>
                </a:lnTo>
                <a:lnTo>
                  <a:pt x="31557" y="4058"/>
                </a:lnTo>
                <a:lnTo>
                  <a:pt x="51688" y="0"/>
                </a:lnTo>
                <a:lnTo>
                  <a:pt x="1665350" y="0"/>
                </a:lnTo>
                <a:lnTo>
                  <a:pt x="1685482" y="4058"/>
                </a:lnTo>
                <a:lnTo>
                  <a:pt x="1701911" y="15128"/>
                </a:lnTo>
                <a:lnTo>
                  <a:pt x="1712981" y="31557"/>
                </a:lnTo>
                <a:lnTo>
                  <a:pt x="1717040" y="51688"/>
                </a:lnTo>
                <a:lnTo>
                  <a:pt x="1717040" y="258190"/>
                </a:lnTo>
                <a:lnTo>
                  <a:pt x="1712981" y="278322"/>
                </a:lnTo>
                <a:lnTo>
                  <a:pt x="1701911" y="294751"/>
                </a:lnTo>
                <a:lnTo>
                  <a:pt x="1685482" y="305821"/>
                </a:lnTo>
                <a:lnTo>
                  <a:pt x="1665350" y="309879"/>
                </a:lnTo>
                <a:lnTo>
                  <a:pt x="51688" y="309879"/>
                </a:lnTo>
                <a:lnTo>
                  <a:pt x="31557" y="305821"/>
                </a:lnTo>
                <a:lnTo>
                  <a:pt x="15128" y="294751"/>
                </a:lnTo>
                <a:lnTo>
                  <a:pt x="4058" y="278322"/>
                </a:lnTo>
                <a:lnTo>
                  <a:pt x="0" y="258190"/>
                </a:lnTo>
                <a:lnTo>
                  <a:pt x="0" y="51688"/>
                </a:lnTo>
                <a:close/>
              </a:path>
            </a:pathLst>
          </a:custGeom>
          <a:ln w="762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3001" y="5181600"/>
            <a:ext cx="1752600" cy="279400"/>
          </a:xfrm>
          <a:custGeom>
            <a:avLst/>
            <a:gdLst/>
            <a:ahLst/>
            <a:cxnLst/>
            <a:rect l="l" t="t" r="r" b="b"/>
            <a:pathLst>
              <a:path w="1717039" h="309879">
                <a:moveTo>
                  <a:pt x="0" y="51688"/>
                </a:moveTo>
                <a:lnTo>
                  <a:pt x="4058" y="31557"/>
                </a:lnTo>
                <a:lnTo>
                  <a:pt x="15128" y="15128"/>
                </a:lnTo>
                <a:lnTo>
                  <a:pt x="31557" y="4058"/>
                </a:lnTo>
                <a:lnTo>
                  <a:pt x="51688" y="0"/>
                </a:lnTo>
                <a:lnTo>
                  <a:pt x="1665350" y="0"/>
                </a:lnTo>
                <a:lnTo>
                  <a:pt x="1685482" y="4058"/>
                </a:lnTo>
                <a:lnTo>
                  <a:pt x="1701911" y="15128"/>
                </a:lnTo>
                <a:lnTo>
                  <a:pt x="1712981" y="31557"/>
                </a:lnTo>
                <a:lnTo>
                  <a:pt x="1717040" y="51688"/>
                </a:lnTo>
                <a:lnTo>
                  <a:pt x="1717040" y="258190"/>
                </a:lnTo>
                <a:lnTo>
                  <a:pt x="1712981" y="278322"/>
                </a:lnTo>
                <a:lnTo>
                  <a:pt x="1701911" y="294751"/>
                </a:lnTo>
                <a:lnTo>
                  <a:pt x="1685482" y="305821"/>
                </a:lnTo>
                <a:lnTo>
                  <a:pt x="1665350" y="309879"/>
                </a:lnTo>
                <a:lnTo>
                  <a:pt x="51688" y="309879"/>
                </a:lnTo>
                <a:lnTo>
                  <a:pt x="31557" y="305821"/>
                </a:lnTo>
                <a:lnTo>
                  <a:pt x="15128" y="294751"/>
                </a:lnTo>
                <a:lnTo>
                  <a:pt x="4058" y="278322"/>
                </a:lnTo>
                <a:lnTo>
                  <a:pt x="0" y="258190"/>
                </a:lnTo>
                <a:lnTo>
                  <a:pt x="0" y="51688"/>
                </a:lnTo>
                <a:close/>
              </a:path>
            </a:pathLst>
          </a:custGeom>
          <a:ln w="762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844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4" t="13540" r="32790" b="22336"/>
          <a:stretch/>
        </p:blipFill>
        <p:spPr bwMode="auto">
          <a:xfrm>
            <a:off x="409353" y="228600"/>
            <a:ext cx="9448800" cy="62516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95375" y="381000"/>
            <a:ext cx="1475105" cy="2780889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 marR="5080" algn="l">
              <a:lnSpc>
                <a:spcPct val="80100"/>
              </a:lnSpc>
              <a:spcBef>
                <a:spcPts val="625"/>
              </a:spcBef>
            </a:pPr>
            <a:r>
              <a:rPr lang="tr-TR" sz="2200" i="0" spc="-85" dirty="0" smtClean="0">
                <a:solidFill>
                  <a:srgbClr val="0070C0"/>
                </a:solidFill>
                <a:latin typeface="Arial"/>
                <a:cs typeface="Arial"/>
              </a:rPr>
              <a:t>1. </a:t>
            </a:r>
            <a:r>
              <a:rPr sz="2200" i="0" spc="-85" dirty="0" err="1" smtClean="0">
                <a:solidFill>
                  <a:srgbClr val="0070C0"/>
                </a:solidFill>
                <a:latin typeface="Arial"/>
                <a:cs typeface="Arial"/>
              </a:rPr>
              <a:t>Açılan</a:t>
            </a:r>
            <a:r>
              <a:rPr sz="2200" i="0" spc="-85" dirty="0" smtClean="0">
                <a:solidFill>
                  <a:srgbClr val="0070C0"/>
                </a:solidFill>
                <a:latin typeface="Arial"/>
                <a:cs typeface="Arial"/>
              </a:rPr>
              <a:t>  </a:t>
            </a:r>
            <a:r>
              <a:rPr sz="2200" i="0" spc="-65" dirty="0">
                <a:solidFill>
                  <a:srgbClr val="0070C0"/>
                </a:solidFill>
                <a:latin typeface="Arial"/>
                <a:cs typeface="Arial"/>
              </a:rPr>
              <a:t>ekrandaki  </a:t>
            </a:r>
            <a:r>
              <a:rPr sz="2200" i="0" spc="15" dirty="0">
                <a:solidFill>
                  <a:srgbClr val="0070C0"/>
                </a:solidFill>
                <a:latin typeface="Arial"/>
                <a:cs typeface="Arial"/>
              </a:rPr>
              <a:t>tüm</a:t>
            </a:r>
            <a:r>
              <a:rPr sz="2200" i="0" spc="-254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200" i="0" spc="-75" dirty="0">
                <a:solidFill>
                  <a:srgbClr val="0070C0"/>
                </a:solidFill>
                <a:latin typeface="Arial"/>
                <a:cs typeface="Arial"/>
              </a:rPr>
              <a:t>alanlara  </a:t>
            </a:r>
            <a:r>
              <a:rPr sz="2200" i="0" spc="-45" dirty="0" err="1">
                <a:solidFill>
                  <a:srgbClr val="0070C0"/>
                </a:solidFill>
                <a:latin typeface="Arial"/>
                <a:cs typeface="Arial"/>
              </a:rPr>
              <a:t>gerekli</a:t>
            </a:r>
            <a:r>
              <a:rPr sz="2200" i="0" spc="-45" dirty="0">
                <a:solidFill>
                  <a:srgbClr val="0070C0"/>
                </a:solidFill>
                <a:latin typeface="Arial"/>
                <a:cs typeface="Arial"/>
              </a:rPr>
              <a:t>  </a:t>
            </a:r>
            <a:r>
              <a:rPr sz="2200" i="0" spc="-40" dirty="0" err="1" smtClean="0">
                <a:solidFill>
                  <a:srgbClr val="0070C0"/>
                </a:solidFill>
                <a:latin typeface="Arial"/>
                <a:cs typeface="Arial"/>
              </a:rPr>
              <a:t>veriler</a:t>
            </a:r>
            <a:r>
              <a:rPr lang="tr-TR" sz="220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200" i="0" spc="-60" dirty="0" smtClean="0">
                <a:solidFill>
                  <a:srgbClr val="0070C0"/>
                </a:solidFill>
                <a:latin typeface="Arial"/>
                <a:cs typeface="Arial"/>
              </a:rPr>
              <a:t>(İngilizce</a:t>
            </a:r>
            <a:r>
              <a:rPr sz="2200" i="0" spc="-220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200" i="0" spc="-110" dirty="0" err="1" smtClean="0">
                <a:solidFill>
                  <a:srgbClr val="0070C0"/>
                </a:solidFill>
                <a:latin typeface="Arial"/>
                <a:cs typeface="Arial"/>
              </a:rPr>
              <a:t>ve</a:t>
            </a:r>
            <a:r>
              <a:rPr lang="tr-TR" sz="2200" i="0" spc="-110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tr-TR" sz="2200" spc="-114" dirty="0">
                <a:solidFill>
                  <a:srgbClr val="0070C0"/>
                </a:solidFill>
                <a:latin typeface="Arial"/>
                <a:cs typeface="Arial"/>
              </a:rPr>
              <a:t>Türkçe  </a:t>
            </a:r>
            <a:r>
              <a:rPr lang="tr-TR" sz="2200" spc="-60" dirty="0">
                <a:solidFill>
                  <a:srgbClr val="0070C0"/>
                </a:solidFill>
                <a:latin typeface="Arial"/>
                <a:cs typeface="Arial"/>
              </a:rPr>
              <a:t>olarak)  </a:t>
            </a:r>
            <a:r>
              <a:rPr lang="tr-TR" sz="2200" spc="-30" dirty="0">
                <a:solidFill>
                  <a:srgbClr val="0070C0"/>
                </a:solidFill>
                <a:latin typeface="Arial"/>
                <a:cs typeface="Arial"/>
              </a:rPr>
              <a:t>girilerek  </a:t>
            </a:r>
            <a:r>
              <a:rPr lang="tr-TR" sz="2200" spc="-25" dirty="0" smtClean="0">
                <a:solidFill>
                  <a:srgbClr val="0070C0"/>
                </a:solidFill>
                <a:latin typeface="Arial"/>
                <a:cs typeface="Arial"/>
              </a:rPr>
              <a:t>k</a:t>
            </a:r>
            <a:r>
              <a:rPr lang="tr-TR" sz="2200" spc="-80" dirty="0" smtClean="0">
                <a:solidFill>
                  <a:srgbClr val="0070C0"/>
                </a:solidFill>
                <a:latin typeface="Arial"/>
                <a:cs typeface="Arial"/>
              </a:rPr>
              <a:t>ayd</a:t>
            </a:r>
            <a:r>
              <a:rPr lang="tr-TR" sz="2200" spc="-65" dirty="0" smtClean="0">
                <a:solidFill>
                  <a:srgbClr val="0070C0"/>
                </a:solidFill>
                <a:latin typeface="Arial"/>
                <a:cs typeface="Arial"/>
              </a:rPr>
              <a:t>ed</a:t>
            </a:r>
            <a:r>
              <a:rPr lang="tr-TR" sz="2200" spc="-20" dirty="0" smtClean="0">
                <a:solidFill>
                  <a:srgbClr val="0070C0"/>
                </a:solidFill>
                <a:latin typeface="Arial"/>
                <a:cs typeface="Arial"/>
              </a:rPr>
              <a:t>i</a:t>
            </a:r>
            <a:r>
              <a:rPr lang="tr-TR" sz="2200" spc="25" dirty="0" smtClean="0">
                <a:solidFill>
                  <a:srgbClr val="0070C0"/>
                </a:solidFill>
                <a:latin typeface="Arial"/>
                <a:cs typeface="Arial"/>
              </a:rPr>
              <a:t>li</a:t>
            </a:r>
            <a:r>
              <a:rPr lang="tr-TR" sz="2200" spc="-120" dirty="0" smtClean="0">
                <a:solidFill>
                  <a:srgbClr val="0070C0"/>
                </a:solidFill>
                <a:latin typeface="Arial"/>
                <a:cs typeface="Arial"/>
              </a:rPr>
              <a:t>r.</a:t>
            </a:r>
            <a:r>
              <a:rPr lang="tr-TR" sz="2200" i="0" spc="-110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endParaRPr sz="220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056628" y="3581400"/>
            <a:ext cx="1752600" cy="2256387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 marR="5080" algn="just">
              <a:lnSpc>
                <a:spcPct val="90200"/>
              </a:lnSpc>
              <a:spcBef>
                <a:spcPts val="315"/>
              </a:spcBef>
            </a:pPr>
            <a:r>
              <a:rPr lang="tr-TR" sz="2000" spc="-95" dirty="0" smtClean="0">
                <a:solidFill>
                  <a:srgbClr val="0070C0"/>
                </a:solidFill>
                <a:latin typeface="Arial"/>
                <a:cs typeface="Arial"/>
              </a:rPr>
              <a:t>2.Dersin yetkilileri</a:t>
            </a:r>
            <a:r>
              <a:rPr sz="2000" spc="-25" dirty="0" smtClean="0">
                <a:solidFill>
                  <a:srgbClr val="0070C0"/>
                </a:solidFill>
                <a:latin typeface="Arial"/>
                <a:cs typeface="Arial"/>
              </a:rPr>
              <a:t>, </a:t>
            </a:r>
            <a:r>
              <a:rPr lang="tr-TR" sz="2000" spc="-55" dirty="0" smtClean="0">
                <a:solidFill>
                  <a:srgbClr val="0070C0"/>
                </a:solidFill>
                <a:latin typeface="Arial"/>
                <a:cs typeface="Arial"/>
              </a:rPr>
              <a:t>öğrenme çıktıları, program çıktısına katkısı</a:t>
            </a:r>
            <a:r>
              <a:rPr sz="2000" spc="-55" dirty="0" smtClean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0070C0"/>
                </a:solidFill>
                <a:latin typeface="Arial"/>
                <a:cs typeface="Arial"/>
              </a:rPr>
              <a:t>buradan  </a:t>
            </a:r>
            <a:r>
              <a:rPr sz="2000" spc="-35" dirty="0">
                <a:solidFill>
                  <a:srgbClr val="0070C0"/>
                </a:solidFill>
                <a:latin typeface="Arial"/>
                <a:cs typeface="Arial"/>
              </a:rPr>
              <a:t>tanımlanabilir.</a:t>
            </a:r>
            <a:endParaRPr sz="2000" dirty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725633" y="5945181"/>
            <a:ext cx="1552353" cy="304800"/>
          </a:xfrm>
          <a:custGeom>
            <a:avLst/>
            <a:gdLst/>
            <a:ahLst/>
            <a:cxnLst/>
            <a:rect l="l" t="t" r="r" b="b"/>
            <a:pathLst>
              <a:path w="1092200" h="274320">
                <a:moveTo>
                  <a:pt x="0" y="45719"/>
                </a:moveTo>
                <a:lnTo>
                  <a:pt x="3589" y="27914"/>
                </a:lnTo>
                <a:lnTo>
                  <a:pt x="13382" y="13382"/>
                </a:lnTo>
                <a:lnTo>
                  <a:pt x="27914" y="3589"/>
                </a:lnTo>
                <a:lnTo>
                  <a:pt x="45720" y="0"/>
                </a:lnTo>
                <a:lnTo>
                  <a:pt x="1046479" y="0"/>
                </a:lnTo>
                <a:lnTo>
                  <a:pt x="1064285" y="3589"/>
                </a:lnTo>
                <a:lnTo>
                  <a:pt x="1078817" y="13382"/>
                </a:lnTo>
                <a:lnTo>
                  <a:pt x="1088610" y="27914"/>
                </a:lnTo>
                <a:lnTo>
                  <a:pt x="1092200" y="45719"/>
                </a:lnTo>
                <a:lnTo>
                  <a:pt x="1092200" y="228599"/>
                </a:lnTo>
                <a:lnTo>
                  <a:pt x="1088610" y="246395"/>
                </a:lnTo>
                <a:lnTo>
                  <a:pt x="1078817" y="260927"/>
                </a:lnTo>
                <a:lnTo>
                  <a:pt x="1064285" y="270726"/>
                </a:lnTo>
                <a:lnTo>
                  <a:pt x="1046479" y="274319"/>
                </a:lnTo>
                <a:lnTo>
                  <a:pt x="45720" y="274319"/>
                </a:lnTo>
                <a:lnTo>
                  <a:pt x="27914" y="270726"/>
                </a:lnTo>
                <a:lnTo>
                  <a:pt x="13382" y="260927"/>
                </a:lnTo>
                <a:lnTo>
                  <a:pt x="3589" y="246395"/>
                </a:lnTo>
                <a:lnTo>
                  <a:pt x="0" y="228599"/>
                </a:lnTo>
                <a:lnTo>
                  <a:pt x="0" y="45719"/>
                </a:lnTo>
                <a:close/>
              </a:path>
            </a:pathLst>
          </a:custGeom>
          <a:ln w="57150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ağ Ok 5"/>
          <p:cNvSpPr/>
          <p:nvPr/>
        </p:nvSpPr>
        <p:spPr>
          <a:xfrm rot="10800000">
            <a:off x="9296400" y="1173478"/>
            <a:ext cx="76022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Sağ Ok 6"/>
          <p:cNvSpPr/>
          <p:nvPr/>
        </p:nvSpPr>
        <p:spPr>
          <a:xfrm rot="10800000">
            <a:off x="8229597" y="4673374"/>
            <a:ext cx="1676401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Sağ Ayraç 3"/>
          <p:cNvSpPr/>
          <p:nvPr/>
        </p:nvSpPr>
        <p:spPr>
          <a:xfrm>
            <a:off x="7391400" y="3733800"/>
            <a:ext cx="609600" cy="2363781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bject 6"/>
          <p:cNvSpPr/>
          <p:nvPr/>
        </p:nvSpPr>
        <p:spPr>
          <a:xfrm>
            <a:off x="409353" y="6024230"/>
            <a:ext cx="1142999" cy="279400"/>
          </a:xfrm>
          <a:custGeom>
            <a:avLst/>
            <a:gdLst/>
            <a:ahLst/>
            <a:cxnLst/>
            <a:rect l="l" t="t" r="r" b="b"/>
            <a:pathLst>
              <a:path w="1717039" h="309879">
                <a:moveTo>
                  <a:pt x="0" y="51688"/>
                </a:moveTo>
                <a:lnTo>
                  <a:pt x="4058" y="31557"/>
                </a:lnTo>
                <a:lnTo>
                  <a:pt x="15128" y="15128"/>
                </a:lnTo>
                <a:lnTo>
                  <a:pt x="31557" y="4058"/>
                </a:lnTo>
                <a:lnTo>
                  <a:pt x="51688" y="0"/>
                </a:lnTo>
                <a:lnTo>
                  <a:pt x="1665350" y="0"/>
                </a:lnTo>
                <a:lnTo>
                  <a:pt x="1685482" y="4058"/>
                </a:lnTo>
                <a:lnTo>
                  <a:pt x="1701911" y="15128"/>
                </a:lnTo>
                <a:lnTo>
                  <a:pt x="1712981" y="31557"/>
                </a:lnTo>
                <a:lnTo>
                  <a:pt x="1717040" y="51688"/>
                </a:lnTo>
                <a:lnTo>
                  <a:pt x="1717040" y="258190"/>
                </a:lnTo>
                <a:lnTo>
                  <a:pt x="1712981" y="278322"/>
                </a:lnTo>
                <a:lnTo>
                  <a:pt x="1701911" y="294751"/>
                </a:lnTo>
                <a:lnTo>
                  <a:pt x="1685482" y="305821"/>
                </a:lnTo>
                <a:lnTo>
                  <a:pt x="1665350" y="309879"/>
                </a:lnTo>
                <a:lnTo>
                  <a:pt x="51688" y="309879"/>
                </a:lnTo>
                <a:lnTo>
                  <a:pt x="31557" y="305821"/>
                </a:lnTo>
                <a:lnTo>
                  <a:pt x="15128" y="294751"/>
                </a:lnTo>
                <a:lnTo>
                  <a:pt x="4058" y="278322"/>
                </a:lnTo>
                <a:lnTo>
                  <a:pt x="0" y="258190"/>
                </a:lnTo>
                <a:lnTo>
                  <a:pt x="0" y="51688"/>
                </a:lnTo>
                <a:close/>
              </a:path>
            </a:pathLst>
          </a:custGeom>
          <a:ln w="762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896600" cy="639762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Derse Öğrenme </a:t>
            </a:r>
            <a:r>
              <a:rPr lang="tr-T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Ç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ıktıları </a:t>
            </a:r>
            <a:r>
              <a:rPr lang="tr-T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r>
              <a:rPr lang="tr-T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kleme</a:t>
            </a:r>
            <a:endParaRPr lang="tr-T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5" t="10924" r="16479" b="39977"/>
          <a:stretch/>
        </p:blipFill>
        <p:spPr bwMode="auto">
          <a:xfrm>
            <a:off x="914400" y="1371600"/>
            <a:ext cx="9296400" cy="470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17"/>
          <p:cNvSpPr/>
          <p:nvPr/>
        </p:nvSpPr>
        <p:spPr>
          <a:xfrm>
            <a:off x="9067801" y="2374605"/>
            <a:ext cx="204676" cy="304800"/>
          </a:xfrm>
          <a:custGeom>
            <a:avLst/>
            <a:gdLst/>
            <a:ahLst/>
            <a:cxnLst/>
            <a:rect l="l" t="t" r="r" b="b"/>
            <a:pathLst>
              <a:path w="1092200" h="274320">
                <a:moveTo>
                  <a:pt x="0" y="45719"/>
                </a:moveTo>
                <a:lnTo>
                  <a:pt x="3589" y="27914"/>
                </a:lnTo>
                <a:lnTo>
                  <a:pt x="13382" y="13382"/>
                </a:lnTo>
                <a:lnTo>
                  <a:pt x="27914" y="3589"/>
                </a:lnTo>
                <a:lnTo>
                  <a:pt x="45720" y="0"/>
                </a:lnTo>
                <a:lnTo>
                  <a:pt x="1046479" y="0"/>
                </a:lnTo>
                <a:lnTo>
                  <a:pt x="1064285" y="3589"/>
                </a:lnTo>
                <a:lnTo>
                  <a:pt x="1078817" y="13382"/>
                </a:lnTo>
                <a:lnTo>
                  <a:pt x="1088610" y="27914"/>
                </a:lnTo>
                <a:lnTo>
                  <a:pt x="1092200" y="45719"/>
                </a:lnTo>
                <a:lnTo>
                  <a:pt x="1092200" y="228599"/>
                </a:lnTo>
                <a:lnTo>
                  <a:pt x="1088610" y="246395"/>
                </a:lnTo>
                <a:lnTo>
                  <a:pt x="1078817" y="260927"/>
                </a:lnTo>
                <a:lnTo>
                  <a:pt x="1064285" y="270726"/>
                </a:lnTo>
                <a:lnTo>
                  <a:pt x="1046479" y="274319"/>
                </a:lnTo>
                <a:lnTo>
                  <a:pt x="45720" y="274319"/>
                </a:lnTo>
                <a:lnTo>
                  <a:pt x="27914" y="270726"/>
                </a:lnTo>
                <a:lnTo>
                  <a:pt x="13382" y="260927"/>
                </a:lnTo>
                <a:lnTo>
                  <a:pt x="3589" y="246395"/>
                </a:lnTo>
                <a:lnTo>
                  <a:pt x="0" y="228599"/>
                </a:lnTo>
                <a:lnTo>
                  <a:pt x="0" y="45719"/>
                </a:lnTo>
                <a:close/>
              </a:path>
            </a:pathLst>
          </a:custGeom>
          <a:ln w="57150">
            <a:solidFill>
              <a:srgbClr val="FF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Dikdörtgen Belirtme Çizgisi 3"/>
          <p:cNvSpPr/>
          <p:nvPr/>
        </p:nvSpPr>
        <p:spPr>
          <a:xfrm>
            <a:off x="4038600" y="2266507"/>
            <a:ext cx="3200400" cy="1086293"/>
          </a:xfrm>
          <a:prstGeom prst="wedgeRectCallout">
            <a:avLst>
              <a:gd name="adj1" fmla="val 96006"/>
              <a:gd name="adj2" fmla="val -17983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Dersin öğrenme çıktısı buradan eklenip, düzenlenebilir veya silinebilir. (+) ya tıklandığında aşağıdaki alan açılır.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624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92162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Program Çıktıları İle Ders Öğrenme Çıktılarını İlişkilendirme </a:t>
            </a:r>
            <a:endParaRPr lang="tr-TR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7" t="10688" r="16083" b="29171"/>
          <a:stretch/>
        </p:blipFill>
        <p:spPr bwMode="auto">
          <a:xfrm>
            <a:off x="762000" y="1143000"/>
            <a:ext cx="8825023" cy="5443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ject 8"/>
          <p:cNvSpPr/>
          <p:nvPr/>
        </p:nvSpPr>
        <p:spPr>
          <a:xfrm>
            <a:off x="1219200" y="2057400"/>
            <a:ext cx="7696200" cy="673935"/>
          </a:xfrm>
          <a:custGeom>
            <a:avLst/>
            <a:gdLst/>
            <a:ahLst/>
            <a:cxnLst/>
            <a:rect l="l" t="t" r="r" b="b"/>
            <a:pathLst>
              <a:path w="4833620" h="261619">
                <a:moveTo>
                  <a:pt x="0" y="43561"/>
                </a:moveTo>
                <a:lnTo>
                  <a:pt x="3430" y="26628"/>
                </a:lnTo>
                <a:lnTo>
                  <a:pt x="12779" y="12779"/>
                </a:lnTo>
                <a:lnTo>
                  <a:pt x="26628" y="3430"/>
                </a:lnTo>
                <a:lnTo>
                  <a:pt x="43561" y="0"/>
                </a:lnTo>
                <a:lnTo>
                  <a:pt x="4790058" y="0"/>
                </a:lnTo>
                <a:lnTo>
                  <a:pt x="4806991" y="3430"/>
                </a:lnTo>
                <a:lnTo>
                  <a:pt x="4820840" y="12779"/>
                </a:lnTo>
                <a:lnTo>
                  <a:pt x="4830189" y="26628"/>
                </a:lnTo>
                <a:lnTo>
                  <a:pt x="4833620" y="43561"/>
                </a:lnTo>
                <a:lnTo>
                  <a:pt x="4833620" y="218059"/>
                </a:lnTo>
                <a:lnTo>
                  <a:pt x="4830189" y="234991"/>
                </a:lnTo>
                <a:lnTo>
                  <a:pt x="4820840" y="248840"/>
                </a:lnTo>
                <a:lnTo>
                  <a:pt x="4806991" y="258189"/>
                </a:lnTo>
                <a:lnTo>
                  <a:pt x="4790058" y="261620"/>
                </a:lnTo>
                <a:lnTo>
                  <a:pt x="43561" y="261620"/>
                </a:lnTo>
                <a:lnTo>
                  <a:pt x="26628" y="258189"/>
                </a:lnTo>
                <a:lnTo>
                  <a:pt x="12779" y="248840"/>
                </a:lnTo>
                <a:lnTo>
                  <a:pt x="3430" y="234991"/>
                </a:lnTo>
                <a:lnTo>
                  <a:pt x="0" y="218059"/>
                </a:lnTo>
                <a:lnTo>
                  <a:pt x="0" y="43561"/>
                </a:lnTo>
                <a:close/>
              </a:path>
            </a:pathLst>
          </a:custGeom>
          <a:ln w="38099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8"/>
          <p:cNvSpPr/>
          <p:nvPr/>
        </p:nvSpPr>
        <p:spPr>
          <a:xfrm>
            <a:off x="1350334" y="3214332"/>
            <a:ext cx="2840665" cy="457200"/>
          </a:xfrm>
          <a:custGeom>
            <a:avLst/>
            <a:gdLst/>
            <a:ahLst/>
            <a:cxnLst/>
            <a:rect l="l" t="t" r="r" b="b"/>
            <a:pathLst>
              <a:path w="4833620" h="261619">
                <a:moveTo>
                  <a:pt x="0" y="43561"/>
                </a:moveTo>
                <a:lnTo>
                  <a:pt x="3430" y="26628"/>
                </a:lnTo>
                <a:lnTo>
                  <a:pt x="12779" y="12779"/>
                </a:lnTo>
                <a:lnTo>
                  <a:pt x="26628" y="3430"/>
                </a:lnTo>
                <a:lnTo>
                  <a:pt x="43561" y="0"/>
                </a:lnTo>
                <a:lnTo>
                  <a:pt x="4790058" y="0"/>
                </a:lnTo>
                <a:lnTo>
                  <a:pt x="4806991" y="3430"/>
                </a:lnTo>
                <a:lnTo>
                  <a:pt x="4820840" y="12779"/>
                </a:lnTo>
                <a:lnTo>
                  <a:pt x="4830189" y="26628"/>
                </a:lnTo>
                <a:lnTo>
                  <a:pt x="4833620" y="43561"/>
                </a:lnTo>
                <a:lnTo>
                  <a:pt x="4833620" y="218059"/>
                </a:lnTo>
                <a:lnTo>
                  <a:pt x="4830189" y="234991"/>
                </a:lnTo>
                <a:lnTo>
                  <a:pt x="4820840" y="248840"/>
                </a:lnTo>
                <a:lnTo>
                  <a:pt x="4806991" y="258189"/>
                </a:lnTo>
                <a:lnTo>
                  <a:pt x="4790058" y="261620"/>
                </a:lnTo>
                <a:lnTo>
                  <a:pt x="43561" y="261620"/>
                </a:lnTo>
                <a:lnTo>
                  <a:pt x="26628" y="258189"/>
                </a:lnTo>
                <a:lnTo>
                  <a:pt x="12779" y="248840"/>
                </a:lnTo>
                <a:lnTo>
                  <a:pt x="3430" y="234991"/>
                </a:lnTo>
                <a:lnTo>
                  <a:pt x="0" y="218059"/>
                </a:lnTo>
                <a:lnTo>
                  <a:pt x="0" y="43561"/>
                </a:lnTo>
                <a:close/>
              </a:path>
            </a:pathLst>
          </a:custGeom>
          <a:ln w="38099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Metin kutusu 3"/>
          <p:cNvSpPr txBox="1"/>
          <p:nvPr/>
        </p:nvSpPr>
        <p:spPr>
          <a:xfrm>
            <a:off x="10058400" y="1447800"/>
            <a:ext cx="1447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Dersin Program çıktısına katkısı katkı düzeyi girilerek kaydedilir.</a:t>
            </a:r>
            <a:endParaRPr lang="tr-T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283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7719" y="2040514"/>
            <a:ext cx="1450975" cy="654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5580" indent="-183515">
              <a:lnSpc>
                <a:spcPts val="2510"/>
              </a:lnSpc>
              <a:spcBef>
                <a:spcPts val="100"/>
              </a:spcBef>
              <a:buSzPct val="79545"/>
              <a:buChar char="•"/>
              <a:tabLst>
                <a:tab pos="196215" algn="l"/>
              </a:tabLst>
            </a:pPr>
            <a:r>
              <a:rPr sz="2200" spc="-70" dirty="0">
                <a:solidFill>
                  <a:srgbClr val="4F81BC"/>
                </a:solidFill>
                <a:latin typeface="Arial"/>
                <a:cs typeface="Arial"/>
              </a:rPr>
              <a:t>Önizleme</a:t>
            </a:r>
            <a:endParaRPr sz="2200" dirty="0">
              <a:latin typeface="Arial"/>
              <a:cs typeface="Arial"/>
            </a:endParaRPr>
          </a:p>
          <a:p>
            <a:pPr marL="195580">
              <a:lnSpc>
                <a:spcPts val="2510"/>
              </a:lnSpc>
            </a:pPr>
            <a:r>
              <a:rPr sz="2200" spc="-254" dirty="0">
                <a:solidFill>
                  <a:srgbClr val="4F81BC"/>
                </a:solidFill>
                <a:latin typeface="Arial"/>
                <a:cs typeface="Arial"/>
              </a:rPr>
              <a:t>G</a:t>
            </a:r>
            <a:r>
              <a:rPr sz="2200" spc="-35" dirty="0">
                <a:solidFill>
                  <a:srgbClr val="4F81BC"/>
                </a:solidFill>
                <a:latin typeface="Arial"/>
                <a:cs typeface="Arial"/>
              </a:rPr>
              <a:t>ö</a:t>
            </a:r>
            <a:r>
              <a:rPr sz="2200" spc="-15" dirty="0">
                <a:solidFill>
                  <a:srgbClr val="4F81BC"/>
                </a:solidFill>
                <a:latin typeface="Arial"/>
                <a:cs typeface="Arial"/>
              </a:rPr>
              <a:t>r</a:t>
            </a:r>
            <a:r>
              <a:rPr sz="2200" spc="-55" dirty="0">
                <a:solidFill>
                  <a:srgbClr val="4F81BC"/>
                </a:solidFill>
                <a:latin typeface="Arial"/>
                <a:cs typeface="Arial"/>
              </a:rPr>
              <a:t>ünü</a:t>
            </a:r>
            <a:r>
              <a:rPr sz="2200" spc="-90" dirty="0">
                <a:solidFill>
                  <a:srgbClr val="4F81BC"/>
                </a:solidFill>
                <a:latin typeface="Arial"/>
                <a:cs typeface="Arial"/>
              </a:rPr>
              <a:t>m</a:t>
            </a:r>
            <a:r>
              <a:rPr sz="2200" spc="-85" dirty="0">
                <a:solidFill>
                  <a:srgbClr val="4F81BC"/>
                </a:solidFill>
                <a:latin typeface="Arial"/>
                <a:cs typeface="Arial"/>
              </a:rPr>
              <a:t>ü</a:t>
            </a:r>
            <a:endParaRPr sz="2200" dirty="0">
              <a:latin typeface="Arial"/>
              <a:cs typeface="Arial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4800"/>
            <a:ext cx="8957301" cy="5879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5960" y="2367956"/>
            <a:ext cx="8255000" cy="13721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320"/>
              </a:lnSpc>
              <a:spcBef>
                <a:spcPts val="100"/>
              </a:spcBef>
            </a:pPr>
            <a:r>
              <a:rPr sz="4800" b="1" i="0" spc="-4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Başka</a:t>
            </a:r>
            <a:r>
              <a:rPr sz="4800" b="1" i="0" spc="-11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800" b="1" i="0" spc="-16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sz="4800" b="1" i="0" spc="-15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Dersin </a:t>
            </a:r>
            <a:r>
              <a:rPr sz="4800" b="1" i="0" spc="-18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Içeriğinden</a:t>
            </a:r>
            <a:endParaRPr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5320"/>
              </a:lnSpc>
              <a:tabLst>
                <a:tab pos="2624455" algn="l"/>
                <a:tab pos="8228965" algn="l"/>
              </a:tabLst>
            </a:pPr>
            <a:r>
              <a:rPr sz="4800" b="1" i="0" u="sng" spc="-459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sz="4800" b="1" i="0" u="sng" spc="-95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Kopyalama</a:t>
            </a:r>
            <a:r>
              <a:rPr sz="4800" b="1" i="0" u="sng" spc="-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	</a:t>
            </a:r>
            <a:endParaRPr sz="4800" dirty="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08" r="86175" b="18541"/>
          <a:stretch/>
        </p:blipFill>
        <p:spPr bwMode="auto">
          <a:xfrm>
            <a:off x="1447800" y="895701"/>
            <a:ext cx="4495800" cy="4743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kdörtgen Belirtme Çizgisi 1"/>
          <p:cNvSpPr/>
          <p:nvPr/>
        </p:nvSpPr>
        <p:spPr>
          <a:xfrm>
            <a:off x="6705600" y="1905000"/>
            <a:ext cx="4343400" cy="2362200"/>
          </a:xfrm>
          <a:prstGeom prst="wedgeRectCallout">
            <a:avLst>
              <a:gd name="adj1" fmla="val -70166"/>
              <a:gd name="adj2" fmla="val 72899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Bilgi Paketi Bilgileri Kopyala alanına girilerek başka bir dersin bilgi paketi bilgileri kopyalanabilmektedir.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61904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52401"/>
            <a:ext cx="8382000" cy="1581202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95580" marR="64769" indent="-183515">
              <a:lnSpc>
                <a:spcPts val="2160"/>
              </a:lnSpc>
              <a:spcBef>
                <a:spcPts val="370"/>
              </a:spcBef>
              <a:buSzPct val="80000"/>
              <a:buChar char="•"/>
              <a:tabLst>
                <a:tab pos="196215" algn="l"/>
              </a:tabLst>
            </a:pPr>
            <a:r>
              <a:rPr sz="2000" spc="-110" dirty="0">
                <a:solidFill>
                  <a:schemeClr val="accent1"/>
                </a:solidFill>
                <a:latin typeface="Arial"/>
                <a:cs typeface="Arial"/>
              </a:rPr>
              <a:t>Daha </a:t>
            </a:r>
            <a:r>
              <a:rPr sz="2000" spc="-90" dirty="0">
                <a:solidFill>
                  <a:schemeClr val="accent1"/>
                </a:solidFill>
                <a:latin typeface="Arial"/>
                <a:cs typeface="Arial"/>
              </a:rPr>
              <a:t>önce </a:t>
            </a:r>
            <a:r>
              <a:rPr sz="2000" spc="-70" dirty="0">
                <a:solidFill>
                  <a:schemeClr val="accent1"/>
                </a:solidFill>
                <a:latin typeface="Arial"/>
                <a:cs typeface="Arial"/>
              </a:rPr>
              <a:t>var</a:t>
            </a:r>
            <a:r>
              <a:rPr sz="2000" spc="-360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chemeClr val="accent1"/>
                </a:solidFill>
                <a:latin typeface="Arial"/>
                <a:cs typeface="Arial"/>
              </a:rPr>
              <a:t>olan  </a:t>
            </a:r>
            <a:r>
              <a:rPr sz="2000" spc="-5" dirty="0" err="1">
                <a:solidFill>
                  <a:schemeClr val="accent1"/>
                </a:solidFill>
                <a:latin typeface="Arial"/>
                <a:cs typeface="Arial"/>
              </a:rPr>
              <a:t>bir</a:t>
            </a:r>
            <a:r>
              <a:rPr sz="2000" spc="-160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2000" spc="-65" dirty="0" err="1" smtClean="0">
                <a:solidFill>
                  <a:schemeClr val="accent1"/>
                </a:solidFill>
                <a:latin typeface="Arial"/>
                <a:cs typeface="Arial"/>
              </a:rPr>
              <a:t>dersin</a:t>
            </a:r>
            <a:r>
              <a:rPr lang="tr-TR" sz="2000" spc="-65" dirty="0" smtClean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2000" spc="-45" dirty="0" err="1" smtClean="0">
                <a:solidFill>
                  <a:schemeClr val="accent1"/>
                </a:solidFill>
                <a:latin typeface="Arial"/>
                <a:cs typeface="Arial"/>
              </a:rPr>
              <a:t>içeriğinden</a:t>
            </a:r>
            <a:r>
              <a:rPr sz="2000" spc="-190" dirty="0" smtClean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chemeClr val="accent1"/>
                </a:solidFill>
                <a:latin typeface="Arial"/>
                <a:cs typeface="Arial"/>
              </a:rPr>
              <a:t>içeriği</a:t>
            </a:r>
            <a:endParaRPr sz="2000"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195580" marR="123189">
              <a:lnSpc>
                <a:spcPts val="2160"/>
              </a:lnSpc>
              <a:spcBef>
                <a:spcPts val="155"/>
              </a:spcBef>
            </a:pPr>
            <a:r>
              <a:rPr sz="2000" spc="-95" dirty="0">
                <a:solidFill>
                  <a:schemeClr val="accent1"/>
                </a:solidFill>
                <a:latin typeface="Arial"/>
                <a:cs typeface="Arial"/>
              </a:rPr>
              <a:t>boş </a:t>
            </a:r>
            <a:r>
              <a:rPr sz="2000" spc="-60" dirty="0">
                <a:solidFill>
                  <a:schemeClr val="accent1"/>
                </a:solidFill>
                <a:latin typeface="Arial"/>
                <a:cs typeface="Arial"/>
              </a:rPr>
              <a:t>olan </a:t>
            </a:r>
            <a:r>
              <a:rPr sz="2000" spc="-5" dirty="0">
                <a:solidFill>
                  <a:schemeClr val="accent1"/>
                </a:solidFill>
                <a:latin typeface="Arial"/>
                <a:cs typeface="Arial"/>
              </a:rPr>
              <a:t>bir </a:t>
            </a:r>
            <a:r>
              <a:rPr sz="2000" spc="-95" dirty="0">
                <a:solidFill>
                  <a:schemeClr val="accent1"/>
                </a:solidFill>
                <a:latin typeface="Arial"/>
                <a:cs typeface="Arial"/>
              </a:rPr>
              <a:t>derse  </a:t>
            </a:r>
            <a:r>
              <a:rPr sz="2000" spc="-40" dirty="0">
                <a:solidFill>
                  <a:schemeClr val="accent1"/>
                </a:solidFill>
                <a:latin typeface="Arial"/>
                <a:cs typeface="Arial"/>
              </a:rPr>
              <a:t>içerik</a:t>
            </a:r>
            <a:r>
              <a:rPr sz="2000" spc="-195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chemeClr val="accent1"/>
                </a:solidFill>
                <a:latin typeface="Arial"/>
                <a:cs typeface="Arial"/>
              </a:rPr>
              <a:t>kopyalaması  </a:t>
            </a:r>
            <a:r>
              <a:rPr sz="2000" spc="-50" dirty="0">
                <a:solidFill>
                  <a:schemeClr val="accent1"/>
                </a:solidFill>
                <a:latin typeface="Arial"/>
                <a:cs typeface="Arial"/>
              </a:rPr>
              <a:t>yapılabilir.</a:t>
            </a:r>
            <a:endParaRPr sz="2000" dirty="0">
              <a:solidFill>
                <a:schemeClr val="accent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00"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195580" marR="342265" indent="-183515">
              <a:lnSpc>
                <a:spcPts val="2160"/>
              </a:lnSpc>
              <a:buSzPct val="80000"/>
              <a:buChar char="•"/>
              <a:tabLst>
                <a:tab pos="196215" algn="l"/>
              </a:tabLst>
            </a:pPr>
            <a:r>
              <a:rPr sz="2000" spc="-50" dirty="0">
                <a:solidFill>
                  <a:schemeClr val="accent1"/>
                </a:solidFill>
                <a:latin typeface="Arial"/>
                <a:cs typeface="Arial"/>
              </a:rPr>
              <a:t>Örneğin, </a:t>
            </a:r>
            <a:r>
              <a:rPr sz="2000" spc="-60" dirty="0">
                <a:solidFill>
                  <a:schemeClr val="accent1"/>
                </a:solidFill>
                <a:latin typeface="Arial"/>
                <a:cs typeface="Arial"/>
              </a:rPr>
              <a:t>pasif  </a:t>
            </a:r>
            <a:r>
              <a:rPr sz="2000" spc="-15" dirty="0" err="1">
                <a:solidFill>
                  <a:schemeClr val="accent1"/>
                </a:solidFill>
                <a:latin typeface="Arial"/>
                <a:cs typeface="Arial"/>
              </a:rPr>
              <a:t>müfredattaki</a:t>
            </a:r>
            <a:r>
              <a:rPr sz="2000" spc="-235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2000" spc="-5" dirty="0" err="1" smtClean="0">
                <a:solidFill>
                  <a:schemeClr val="accent1"/>
                </a:solidFill>
                <a:latin typeface="Arial"/>
                <a:cs typeface="Arial"/>
              </a:rPr>
              <a:t>bir</a:t>
            </a:r>
            <a:r>
              <a:rPr lang="tr-TR" sz="2000" spc="-5" dirty="0" smtClean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2000" spc="-65" dirty="0" err="1" smtClean="0">
                <a:solidFill>
                  <a:schemeClr val="accent1"/>
                </a:solidFill>
                <a:latin typeface="Arial"/>
                <a:cs typeface="Arial"/>
              </a:rPr>
              <a:t>dersin</a:t>
            </a:r>
            <a:r>
              <a:rPr sz="2000" spc="-65" dirty="0" smtClean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chemeClr val="accent1"/>
                </a:solidFill>
                <a:latin typeface="Arial"/>
                <a:cs typeface="Arial"/>
              </a:rPr>
              <a:t>içeriğini</a:t>
            </a:r>
            <a:r>
              <a:rPr sz="2000" spc="-330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sz="2000" spc="15" dirty="0">
                <a:solidFill>
                  <a:schemeClr val="accent1"/>
                </a:solidFill>
                <a:latin typeface="Arial"/>
                <a:cs typeface="Arial"/>
              </a:rPr>
              <a:t>aktif</a:t>
            </a:r>
            <a:endParaRPr sz="2000"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195580" marR="59055">
              <a:lnSpc>
                <a:spcPts val="2160"/>
              </a:lnSpc>
              <a:spcBef>
                <a:spcPts val="155"/>
              </a:spcBef>
            </a:pPr>
            <a:r>
              <a:rPr sz="2000" spc="-15" dirty="0">
                <a:solidFill>
                  <a:schemeClr val="accent1"/>
                </a:solidFill>
                <a:latin typeface="Arial"/>
                <a:cs typeface="Arial"/>
              </a:rPr>
              <a:t>müfredattaki </a:t>
            </a:r>
            <a:r>
              <a:rPr sz="2000" spc="-5" dirty="0">
                <a:solidFill>
                  <a:schemeClr val="accent1"/>
                </a:solidFill>
                <a:latin typeface="Arial"/>
                <a:cs typeface="Arial"/>
              </a:rPr>
              <a:t>bir  </a:t>
            </a:r>
            <a:r>
              <a:rPr sz="2000" spc="-65" dirty="0">
                <a:solidFill>
                  <a:schemeClr val="accent1"/>
                </a:solidFill>
                <a:latin typeface="Arial"/>
                <a:cs typeface="Arial"/>
              </a:rPr>
              <a:t>dersin </a:t>
            </a:r>
            <a:r>
              <a:rPr sz="2000" spc="-50" dirty="0">
                <a:solidFill>
                  <a:schemeClr val="accent1"/>
                </a:solidFill>
                <a:latin typeface="Arial"/>
                <a:cs typeface="Arial"/>
              </a:rPr>
              <a:t>içeriğine  </a:t>
            </a:r>
            <a:r>
              <a:rPr sz="2000" spc="-70" dirty="0">
                <a:solidFill>
                  <a:schemeClr val="accent1"/>
                </a:solidFill>
                <a:latin typeface="Arial"/>
                <a:cs typeface="Arial"/>
              </a:rPr>
              <a:t>k</a:t>
            </a:r>
            <a:r>
              <a:rPr sz="2000" spc="-55" dirty="0">
                <a:solidFill>
                  <a:schemeClr val="accent1"/>
                </a:solidFill>
                <a:latin typeface="Arial"/>
                <a:cs typeface="Arial"/>
              </a:rPr>
              <a:t>o</a:t>
            </a:r>
            <a:r>
              <a:rPr sz="2000" spc="-60" dirty="0">
                <a:solidFill>
                  <a:schemeClr val="accent1"/>
                </a:solidFill>
                <a:latin typeface="Arial"/>
                <a:cs typeface="Arial"/>
              </a:rPr>
              <a:t>pya</a:t>
            </a:r>
            <a:r>
              <a:rPr sz="2000" spc="-35" dirty="0">
                <a:solidFill>
                  <a:schemeClr val="accent1"/>
                </a:solidFill>
                <a:latin typeface="Arial"/>
                <a:cs typeface="Arial"/>
              </a:rPr>
              <a:t>l</a:t>
            </a:r>
            <a:r>
              <a:rPr sz="2000" spc="-60" dirty="0">
                <a:solidFill>
                  <a:schemeClr val="accent1"/>
                </a:solidFill>
                <a:latin typeface="Arial"/>
                <a:cs typeface="Arial"/>
              </a:rPr>
              <a:t>ayabi</a:t>
            </a:r>
            <a:r>
              <a:rPr sz="2000" spc="-40" dirty="0">
                <a:solidFill>
                  <a:schemeClr val="accent1"/>
                </a:solidFill>
                <a:latin typeface="Arial"/>
                <a:cs typeface="Arial"/>
              </a:rPr>
              <a:t>lirsi</a:t>
            </a:r>
            <a:r>
              <a:rPr sz="2000" spc="-50" dirty="0">
                <a:solidFill>
                  <a:schemeClr val="accent1"/>
                </a:solidFill>
                <a:latin typeface="Arial"/>
                <a:cs typeface="Arial"/>
              </a:rPr>
              <a:t>ni</a:t>
            </a:r>
            <a:r>
              <a:rPr sz="2000" spc="-70" dirty="0">
                <a:solidFill>
                  <a:schemeClr val="accent1"/>
                </a:solidFill>
                <a:latin typeface="Arial"/>
                <a:cs typeface="Arial"/>
              </a:rPr>
              <a:t>z</a:t>
            </a:r>
            <a:r>
              <a:rPr sz="2000" spc="-30" dirty="0">
                <a:solidFill>
                  <a:schemeClr val="accent1"/>
                </a:solidFill>
                <a:latin typeface="Arial"/>
                <a:cs typeface="Arial"/>
              </a:rPr>
              <a:t>.</a:t>
            </a:r>
            <a:endParaRPr sz="20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2" t="12604" r="8955" b="30879"/>
          <a:stretch/>
        </p:blipFill>
        <p:spPr bwMode="auto">
          <a:xfrm>
            <a:off x="609600" y="1981200"/>
            <a:ext cx="10586678" cy="4291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ject 8"/>
          <p:cNvSpPr/>
          <p:nvPr/>
        </p:nvSpPr>
        <p:spPr>
          <a:xfrm>
            <a:off x="6477000" y="5903146"/>
            <a:ext cx="3800687" cy="369135"/>
          </a:xfrm>
          <a:custGeom>
            <a:avLst/>
            <a:gdLst/>
            <a:ahLst/>
            <a:cxnLst/>
            <a:rect l="l" t="t" r="r" b="b"/>
            <a:pathLst>
              <a:path w="4833620" h="261619">
                <a:moveTo>
                  <a:pt x="0" y="43561"/>
                </a:moveTo>
                <a:lnTo>
                  <a:pt x="3430" y="26628"/>
                </a:lnTo>
                <a:lnTo>
                  <a:pt x="12779" y="12779"/>
                </a:lnTo>
                <a:lnTo>
                  <a:pt x="26628" y="3430"/>
                </a:lnTo>
                <a:lnTo>
                  <a:pt x="43561" y="0"/>
                </a:lnTo>
                <a:lnTo>
                  <a:pt x="4790058" y="0"/>
                </a:lnTo>
                <a:lnTo>
                  <a:pt x="4806991" y="3430"/>
                </a:lnTo>
                <a:lnTo>
                  <a:pt x="4820840" y="12779"/>
                </a:lnTo>
                <a:lnTo>
                  <a:pt x="4830189" y="26628"/>
                </a:lnTo>
                <a:lnTo>
                  <a:pt x="4833620" y="43561"/>
                </a:lnTo>
                <a:lnTo>
                  <a:pt x="4833620" y="218059"/>
                </a:lnTo>
                <a:lnTo>
                  <a:pt x="4830189" y="234991"/>
                </a:lnTo>
                <a:lnTo>
                  <a:pt x="4820840" y="248840"/>
                </a:lnTo>
                <a:lnTo>
                  <a:pt x="4806991" y="258189"/>
                </a:lnTo>
                <a:lnTo>
                  <a:pt x="4790058" y="261620"/>
                </a:lnTo>
                <a:lnTo>
                  <a:pt x="43561" y="261620"/>
                </a:lnTo>
                <a:lnTo>
                  <a:pt x="26628" y="258189"/>
                </a:lnTo>
                <a:lnTo>
                  <a:pt x="12779" y="248840"/>
                </a:lnTo>
                <a:lnTo>
                  <a:pt x="3430" y="234991"/>
                </a:lnTo>
                <a:lnTo>
                  <a:pt x="0" y="218059"/>
                </a:lnTo>
                <a:lnTo>
                  <a:pt x="0" y="43561"/>
                </a:lnTo>
                <a:close/>
              </a:path>
            </a:pathLst>
          </a:custGeom>
          <a:ln w="38099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4" t="11277" r="17687" b="51146"/>
          <a:stretch/>
        </p:blipFill>
        <p:spPr bwMode="auto">
          <a:xfrm>
            <a:off x="1600200" y="990600"/>
            <a:ext cx="7864135" cy="3156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ject 6"/>
          <p:cNvSpPr/>
          <p:nvPr/>
        </p:nvSpPr>
        <p:spPr>
          <a:xfrm>
            <a:off x="7848600" y="1935328"/>
            <a:ext cx="990600" cy="431800"/>
          </a:xfrm>
          <a:custGeom>
            <a:avLst/>
            <a:gdLst/>
            <a:ahLst/>
            <a:cxnLst/>
            <a:rect l="l" t="t" r="r" b="b"/>
            <a:pathLst>
              <a:path w="1717039" h="309879">
                <a:moveTo>
                  <a:pt x="0" y="51688"/>
                </a:moveTo>
                <a:lnTo>
                  <a:pt x="4058" y="31557"/>
                </a:lnTo>
                <a:lnTo>
                  <a:pt x="15128" y="15128"/>
                </a:lnTo>
                <a:lnTo>
                  <a:pt x="31557" y="4058"/>
                </a:lnTo>
                <a:lnTo>
                  <a:pt x="51688" y="0"/>
                </a:lnTo>
                <a:lnTo>
                  <a:pt x="1665350" y="0"/>
                </a:lnTo>
                <a:lnTo>
                  <a:pt x="1685482" y="4058"/>
                </a:lnTo>
                <a:lnTo>
                  <a:pt x="1701911" y="15128"/>
                </a:lnTo>
                <a:lnTo>
                  <a:pt x="1712981" y="31557"/>
                </a:lnTo>
                <a:lnTo>
                  <a:pt x="1717040" y="51688"/>
                </a:lnTo>
                <a:lnTo>
                  <a:pt x="1717040" y="258190"/>
                </a:lnTo>
                <a:lnTo>
                  <a:pt x="1712981" y="278322"/>
                </a:lnTo>
                <a:lnTo>
                  <a:pt x="1701911" y="294751"/>
                </a:lnTo>
                <a:lnTo>
                  <a:pt x="1685482" y="305821"/>
                </a:lnTo>
                <a:lnTo>
                  <a:pt x="1665350" y="309879"/>
                </a:lnTo>
                <a:lnTo>
                  <a:pt x="51688" y="309879"/>
                </a:lnTo>
                <a:lnTo>
                  <a:pt x="31557" y="305821"/>
                </a:lnTo>
                <a:lnTo>
                  <a:pt x="15128" y="294751"/>
                </a:lnTo>
                <a:lnTo>
                  <a:pt x="4058" y="278322"/>
                </a:lnTo>
                <a:lnTo>
                  <a:pt x="0" y="258190"/>
                </a:lnTo>
                <a:lnTo>
                  <a:pt x="0" y="51688"/>
                </a:lnTo>
                <a:close/>
              </a:path>
            </a:pathLst>
          </a:custGeom>
          <a:ln w="762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7"/>
          <p:cNvSpPr/>
          <p:nvPr/>
        </p:nvSpPr>
        <p:spPr>
          <a:xfrm>
            <a:off x="3733800" y="2568942"/>
            <a:ext cx="4610100" cy="3762258"/>
          </a:xfrm>
          <a:custGeom>
            <a:avLst/>
            <a:gdLst/>
            <a:ahLst/>
            <a:cxnLst/>
            <a:rect l="l" t="t" r="r" b="b"/>
            <a:pathLst>
              <a:path w="3705859" h="2950845">
                <a:moveTo>
                  <a:pt x="0" y="1040383"/>
                </a:moveTo>
                <a:lnTo>
                  <a:pt x="2161794" y="1040383"/>
                </a:lnTo>
                <a:lnTo>
                  <a:pt x="3403092" y="0"/>
                </a:lnTo>
                <a:lnTo>
                  <a:pt x="3088259" y="1040383"/>
                </a:lnTo>
                <a:lnTo>
                  <a:pt x="3705860" y="1040383"/>
                </a:lnTo>
                <a:lnTo>
                  <a:pt x="3705860" y="1358772"/>
                </a:lnTo>
                <a:lnTo>
                  <a:pt x="3705860" y="1836292"/>
                </a:lnTo>
                <a:lnTo>
                  <a:pt x="3705860" y="2950464"/>
                </a:lnTo>
                <a:lnTo>
                  <a:pt x="3088259" y="2950464"/>
                </a:lnTo>
                <a:lnTo>
                  <a:pt x="2161794" y="2950464"/>
                </a:lnTo>
                <a:lnTo>
                  <a:pt x="0" y="2950464"/>
                </a:lnTo>
                <a:lnTo>
                  <a:pt x="0" y="1836292"/>
                </a:lnTo>
                <a:lnTo>
                  <a:pt x="0" y="1358772"/>
                </a:lnTo>
                <a:lnTo>
                  <a:pt x="0" y="1040383"/>
                </a:lnTo>
                <a:close/>
              </a:path>
            </a:pathLst>
          </a:custGeom>
          <a:ln w="38100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9"/>
          <p:cNvSpPr txBox="1"/>
          <p:nvPr/>
        </p:nvSpPr>
        <p:spPr>
          <a:xfrm>
            <a:off x="4154606" y="4648200"/>
            <a:ext cx="3693994" cy="1297406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2700" marR="5080">
              <a:lnSpc>
                <a:spcPct val="89900"/>
              </a:lnSpc>
              <a:spcBef>
                <a:spcPts val="365"/>
              </a:spcBef>
            </a:pPr>
            <a:r>
              <a:rPr lang="tr-TR" sz="2200" spc="-70" dirty="0" smtClean="0">
                <a:solidFill>
                  <a:srgbClr val="4F81BC"/>
                </a:solidFill>
                <a:latin typeface="Arial"/>
                <a:cs typeface="Arial"/>
              </a:rPr>
              <a:t>Onaylandıktan</a:t>
            </a:r>
            <a:r>
              <a:rPr sz="2200" spc="-35" dirty="0" smtClean="0">
                <a:solidFill>
                  <a:srgbClr val="4F81BC"/>
                </a:solidFill>
                <a:latin typeface="Arial"/>
                <a:cs typeface="Arial"/>
              </a:rPr>
              <a:t>  </a:t>
            </a:r>
            <a:r>
              <a:rPr sz="2200" spc="-90" dirty="0">
                <a:solidFill>
                  <a:srgbClr val="4F81BC"/>
                </a:solidFill>
                <a:latin typeface="Arial"/>
                <a:cs typeface="Arial"/>
              </a:rPr>
              <a:t>sonra;</a:t>
            </a:r>
            <a:r>
              <a:rPr sz="2200" spc="-229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endParaRPr lang="tr-TR" sz="2200" spc="-229" dirty="0" smtClean="0">
              <a:solidFill>
                <a:srgbClr val="4F81BC"/>
              </a:solidFill>
              <a:latin typeface="Arial"/>
              <a:cs typeface="Arial"/>
            </a:endParaRPr>
          </a:p>
          <a:p>
            <a:pPr marL="12700" marR="5080">
              <a:lnSpc>
                <a:spcPct val="89900"/>
              </a:lnSpc>
              <a:spcBef>
                <a:spcPts val="365"/>
              </a:spcBef>
            </a:pPr>
            <a:r>
              <a:rPr sz="2200" spc="-65" dirty="0" smtClean="0">
                <a:solidFill>
                  <a:srgbClr val="4F81BC"/>
                </a:solidFill>
                <a:latin typeface="Arial"/>
                <a:cs typeface="Arial"/>
              </a:rPr>
              <a:t>«</a:t>
            </a:r>
            <a:r>
              <a:rPr sz="2200" b="1" spc="-65" dirty="0">
                <a:solidFill>
                  <a:srgbClr val="4F81BC"/>
                </a:solidFill>
                <a:latin typeface="Trebuchet MS"/>
                <a:cs typeface="Trebuchet MS"/>
              </a:rPr>
              <a:t>Kaynak</a:t>
            </a:r>
            <a:r>
              <a:rPr sz="2200" spc="-65" dirty="0">
                <a:solidFill>
                  <a:srgbClr val="4F81BC"/>
                </a:solidFill>
                <a:latin typeface="Arial"/>
                <a:cs typeface="Arial"/>
              </a:rPr>
              <a:t>»  </a:t>
            </a:r>
            <a:r>
              <a:rPr sz="2200" spc="-75" dirty="0" err="1">
                <a:solidFill>
                  <a:srgbClr val="4F81BC"/>
                </a:solidFill>
                <a:latin typeface="Arial"/>
                <a:cs typeface="Arial"/>
              </a:rPr>
              <a:t>dersin</a:t>
            </a:r>
            <a:r>
              <a:rPr sz="2200" spc="-185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2200" spc="-35" dirty="0" err="1" smtClean="0">
                <a:solidFill>
                  <a:srgbClr val="4F81BC"/>
                </a:solidFill>
                <a:latin typeface="Arial"/>
                <a:cs typeface="Arial"/>
              </a:rPr>
              <a:t>içeriği</a:t>
            </a:r>
            <a:endParaRPr sz="2200" dirty="0">
              <a:latin typeface="Arial"/>
              <a:cs typeface="Arial"/>
            </a:endParaRPr>
          </a:p>
          <a:p>
            <a:pPr marL="12700">
              <a:lnSpc>
                <a:spcPts val="2250"/>
              </a:lnSpc>
            </a:pPr>
            <a:r>
              <a:rPr sz="2200" spc="-105" dirty="0">
                <a:solidFill>
                  <a:srgbClr val="4F81BC"/>
                </a:solidFill>
                <a:latin typeface="Arial"/>
                <a:cs typeface="Arial"/>
              </a:rPr>
              <a:t>«</a:t>
            </a:r>
            <a:r>
              <a:rPr sz="2200" b="1" spc="-105" dirty="0">
                <a:solidFill>
                  <a:srgbClr val="4F81BC"/>
                </a:solidFill>
                <a:latin typeface="Trebuchet MS"/>
                <a:cs typeface="Trebuchet MS"/>
              </a:rPr>
              <a:t>Hedef</a:t>
            </a:r>
            <a:r>
              <a:rPr sz="2200" spc="-105" dirty="0">
                <a:solidFill>
                  <a:srgbClr val="4F81BC"/>
                </a:solidFill>
                <a:latin typeface="Arial"/>
                <a:cs typeface="Arial"/>
              </a:rPr>
              <a:t>»</a:t>
            </a:r>
            <a:r>
              <a:rPr sz="2200" spc="-185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2200" spc="-70" dirty="0" err="1" smtClean="0">
                <a:solidFill>
                  <a:srgbClr val="4F81BC"/>
                </a:solidFill>
                <a:latin typeface="Arial"/>
                <a:cs typeface="Arial"/>
              </a:rPr>
              <a:t>dersin</a:t>
            </a:r>
            <a:r>
              <a:rPr lang="tr-TR" sz="2200" spc="-70" dirty="0" smtClean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lang="tr-TR" sz="2200" spc="-55" dirty="0" smtClean="0">
                <a:solidFill>
                  <a:srgbClr val="4F81BC"/>
                </a:solidFill>
                <a:latin typeface="Arial"/>
                <a:cs typeface="Arial"/>
              </a:rPr>
              <a:t>İ</a:t>
            </a:r>
            <a:r>
              <a:rPr sz="2200" spc="-55" dirty="0" err="1" smtClean="0">
                <a:solidFill>
                  <a:srgbClr val="4F81BC"/>
                </a:solidFill>
                <a:latin typeface="Arial"/>
                <a:cs typeface="Arial"/>
              </a:rPr>
              <a:t>çeriğine</a:t>
            </a:r>
            <a:r>
              <a:rPr lang="tr-TR" sz="2200" spc="-55" dirty="0" smtClean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2200" spc="-70" dirty="0" err="1" smtClean="0">
                <a:solidFill>
                  <a:srgbClr val="4F81BC"/>
                </a:solidFill>
                <a:latin typeface="Arial"/>
                <a:cs typeface="Arial"/>
              </a:rPr>
              <a:t>kopyalanacaktır</a:t>
            </a:r>
            <a:r>
              <a:rPr sz="2200" spc="-70" dirty="0">
                <a:solidFill>
                  <a:srgbClr val="4F81BC"/>
                </a:solidFill>
                <a:latin typeface="Arial"/>
                <a:cs typeface="Arial"/>
              </a:rPr>
              <a:t>.</a:t>
            </a:r>
            <a:endParaRPr sz="2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4526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1624984"/>
            <a:ext cx="7580899" cy="477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object 8"/>
          <p:cNvGrpSpPr/>
          <p:nvPr/>
        </p:nvGrpSpPr>
        <p:grpSpPr>
          <a:xfrm>
            <a:off x="3644362" y="1905000"/>
            <a:ext cx="4432839" cy="4278266"/>
            <a:chOff x="2399847" y="1737360"/>
            <a:chExt cx="3142432" cy="4343400"/>
          </a:xfrm>
        </p:grpSpPr>
        <p:sp>
          <p:nvSpPr>
            <p:cNvPr id="9" name="object 9"/>
            <p:cNvSpPr/>
            <p:nvPr/>
          </p:nvSpPr>
          <p:spPr>
            <a:xfrm>
              <a:off x="3304539" y="1737360"/>
              <a:ext cx="2237740" cy="4343400"/>
            </a:xfrm>
            <a:custGeom>
              <a:avLst/>
              <a:gdLst/>
              <a:ahLst/>
              <a:cxnLst/>
              <a:rect l="l" t="t" r="r" b="b"/>
              <a:pathLst>
                <a:path w="2237740" h="4343400">
                  <a:moveTo>
                    <a:pt x="0" y="372999"/>
                  </a:moveTo>
                  <a:lnTo>
                    <a:pt x="2906" y="326212"/>
                  </a:lnTo>
                  <a:lnTo>
                    <a:pt x="11392" y="281159"/>
                  </a:lnTo>
                  <a:lnTo>
                    <a:pt x="25108" y="238190"/>
                  </a:lnTo>
                  <a:lnTo>
                    <a:pt x="43704" y="197653"/>
                  </a:lnTo>
                  <a:lnTo>
                    <a:pt x="66831" y="159899"/>
                  </a:lnTo>
                  <a:lnTo>
                    <a:pt x="94139" y="125278"/>
                  </a:lnTo>
                  <a:lnTo>
                    <a:pt x="125278" y="94139"/>
                  </a:lnTo>
                  <a:lnTo>
                    <a:pt x="159899" y="66831"/>
                  </a:lnTo>
                  <a:lnTo>
                    <a:pt x="197653" y="43704"/>
                  </a:lnTo>
                  <a:lnTo>
                    <a:pt x="238190" y="25108"/>
                  </a:lnTo>
                  <a:lnTo>
                    <a:pt x="281159" y="11392"/>
                  </a:lnTo>
                  <a:lnTo>
                    <a:pt x="326212" y="2906"/>
                  </a:lnTo>
                  <a:lnTo>
                    <a:pt x="372999" y="0"/>
                  </a:lnTo>
                  <a:lnTo>
                    <a:pt x="1864740" y="0"/>
                  </a:lnTo>
                  <a:lnTo>
                    <a:pt x="1911527" y="2906"/>
                  </a:lnTo>
                  <a:lnTo>
                    <a:pt x="1956580" y="11392"/>
                  </a:lnTo>
                  <a:lnTo>
                    <a:pt x="1999549" y="25108"/>
                  </a:lnTo>
                  <a:lnTo>
                    <a:pt x="2040086" y="43704"/>
                  </a:lnTo>
                  <a:lnTo>
                    <a:pt x="2077840" y="66831"/>
                  </a:lnTo>
                  <a:lnTo>
                    <a:pt x="2112461" y="94139"/>
                  </a:lnTo>
                  <a:lnTo>
                    <a:pt x="2143600" y="125278"/>
                  </a:lnTo>
                  <a:lnTo>
                    <a:pt x="2170908" y="159899"/>
                  </a:lnTo>
                  <a:lnTo>
                    <a:pt x="2194035" y="197653"/>
                  </a:lnTo>
                  <a:lnTo>
                    <a:pt x="2212631" y="238190"/>
                  </a:lnTo>
                  <a:lnTo>
                    <a:pt x="2226347" y="281159"/>
                  </a:lnTo>
                  <a:lnTo>
                    <a:pt x="2234833" y="326212"/>
                  </a:lnTo>
                  <a:lnTo>
                    <a:pt x="2237740" y="372999"/>
                  </a:lnTo>
                  <a:lnTo>
                    <a:pt x="2237740" y="3970439"/>
                  </a:lnTo>
                  <a:lnTo>
                    <a:pt x="2234833" y="4017222"/>
                  </a:lnTo>
                  <a:lnTo>
                    <a:pt x="2226347" y="4062272"/>
                  </a:lnTo>
                  <a:lnTo>
                    <a:pt x="2212631" y="4105237"/>
                  </a:lnTo>
                  <a:lnTo>
                    <a:pt x="2194035" y="4145770"/>
                  </a:lnTo>
                  <a:lnTo>
                    <a:pt x="2170908" y="4183519"/>
                  </a:lnTo>
                  <a:lnTo>
                    <a:pt x="2143600" y="4218137"/>
                  </a:lnTo>
                  <a:lnTo>
                    <a:pt x="2112461" y="4249273"/>
                  </a:lnTo>
                  <a:lnTo>
                    <a:pt x="2077840" y="4276578"/>
                  </a:lnTo>
                  <a:lnTo>
                    <a:pt x="2040086" y="4299701"/>
                  </a:lnTo>
                  <a:lnTo>
                    <a:pt x="1999549" y="4318295"/>
                  </a:lnTo>
                  <a:lnTo>
                    <a:pt x="1956580" y="4332009"/>
                  </a:lnTo>
                  <a:lnTo>
                    <a:pt x="1911527" y="4340494"/>
                  </a:lnTo>
                  <a:lnTo>
                    <a:pt x="1864740" y="4343400"/>
                  </a:lnTo>
                  <a:lnTo>
                    <a:pt x="372999" y="4343400"/>
                  </a:lnTo>
                  <a:lnTo>
                    <a:pt x="326212" y="4340494"/>
                  </a:lnTo>
                  <a:lnTo>
                    <a:pt x="281159" y="4332009"/>
                  </a:lnTo>
                  <a:lnTo>
                    <a:pt x="238190" y="4318295"/>
                  </a:lnTo>
                  <a:lnTo>
                    <a:pt x="197653" y="4299701"/>
                  </a:lnTo>
                  <a:lnTo>
                    <a:pt x="159899" y="4276578"/>
                  </a:lnTo>
                  <a:lnTo>
                    <a:pt x="125278" y="4249273"/>
                  </a:lnTo>
                  <a:lnTo>
                    <a:pt x="94139" y="4218137"/>
                  </a:lnTo>
                  <a:lnTo>
                    <a:pt x="66831" y="4183519"/>
                  </a:lnTo>
                  <a:lnTo>
                    <a:pt x="43704" y="4145770"/>
                  </a:lnTo>
                  <a:lnTo>
                    <a:pt x="25108" y="4105237"/>
                  </a:lnTo>
                  <a:lnTo>
                    <a:pt x="11392" y="4062272"/>
                  </a:lnTo>
                  <a:lnTo>
                    <a:pt x="2906" y="4017222"/>
                  </a:lnTo>
                  <a:lnTo>
                    <a:pt x="0" y="3970439"/>
                  </a:lnTo>
                  <a:lnTo>
                    <a:pt x="0" y="372999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 flipV="1">
              <a:off x="2399847" y="3406947"/>
              <a:ext cx="825808" cy="293440"/>
            </a:xfrm>
            <a:custGeom>
              <a:avLst/>
              <a:gdLst/>
              <a:ahLst/>
              <a:cxnLst/>
              <a:rect l="l" t="t" r="r" b="b"/>
              <a:pathLst>
                <a:path w="661669" h="130175">
                  <a:moveTo>
                    <a:pt x="637569" y="49656"/>
                  </a:moveTo>
                  <a:lnTo>
                    <a:pt x="633730" y="49656"/>
                  </a:lnTo>
                  <a:lnTo>
                    <a:pt x="634111" y="77596"/>
                  </a:lnTo>
                  <a:lnTo>
                    <a:pt x="582470" y="78321"/>
                  </a:lnTo>
                  <a:lnTo>
                    <a:pt x="536956" y="105663"/>
                  </a:lnTo>
                  <a:lnTo>
                    <a:pt x="534924" y="114300"/>
                  </a:lnTo>
                  <a:lnTo>
                    <a:pt x="542798" y="127507"/>
                  </a:lnTo>
                  <a:lnTo>
                    <a:pt x="551434" y="129666"/>
                  </a:lnTo>
                  <a:lnTo>
                    <a:pt x="661670" y="63245"/>
                  </a:lnTo>
                  <a:lnTo>
                    <a:pt x="637569" y="49656"/>
                  </a:lnTo>
                  <a:close/>
                </a:path>
                <a:path w="661669" h="130175">
                  <a:moveTo>
                    <a:pt x="582077" y="50381"/>
                  </a:moveTo>
                  <a:lnTo>
                    <a:pt x="0" y="58546"/>
                  </a:lnTo>
                  <a:lnTo>
                    <a:pt x="508" y="86486"/>
                  </a:lnTo>
                  <a:lnTo>
                    <a:pt x="582470" y="78321"/>
                  </a:lnTo>
                  <a:lnTo>
                    <a:pt x="606238" y="64024"/>
                  </a:lnTo>
                  <a:lnTo>
                    <a:pt x="582077" y="50381"/>
                  </a:lnTo>
                  <a:close/>
                </a:path>
                <a:path w="661669" h="130175">
                  <a:moveTo>
                    <a:pt x="606238" y="64024"/>
                  </a:moveTo>
                  <a:lnTo>
                    <a:pt x="582470" y="78321"/>
                  </a:lnTo>
                  <a:lnTo>
                    <a:pt x="634111" y="77596"/>
                  </a:lnTo>
                  <a:lnTo>
                    <a:pt x="634086" y="75818"/>
                  </a:lnTo>
                  <a:lnTo>
                    <a:pt x="627126" y="75818"/>
                  </a:lnTo>
                  <a:lnTo>
                    <a:pt x="606238" y="64024"/>
                  </a:lnTo>
                  <a:close/>
                </a:path>
                <a:path w="661669" h="130175">
                  <a:moveTo>
                    <a:pt x="626745" y="51688"/>
                  </a:moveTo>
                  <a:lnTo>
                    <a:pt x="606238" y="64024"/>
                  </a:lnTo>
                  <a:lnTo>
                    <a:pt x="627126" y="75818"/>
                  </a:lnTo>
                  <a:lnTo>
                    <a:pt x="626745" y="51688"/>
                  </a:lnTo>
                  <a:close/>
                </a:path>
                <a:path w="661669" h="130175">
                  <a:moveTo>
                    <a:pt x="633757" y="51688"/>
                  </a:moveTo>
                  <a:lnTo>
                    <a:pt x="626745" y="51688"/>
                  </a:lnTo>
                  <a:lnTo>
                    <a:pt x="627126" y="75818"/>
                  </a:lnTo>
                  <a:lnTo>
                    <a:pt x="634086" y="75818"/>
                  </a:lnTo>
                  <a:lnTo>
                    <a:pt x="633757" y="51688"/>
                  </a:lnTo>
                  <a:close/>
                </a:path>
                <a:path w="661669" h="130175">
                  <a:moveTo>
                    <a:pt x="633730" y="49656"/>
                  </a:moveTo>
                  <a:lnTo>
                    <a:pt x="582077" y="50381"/>
                  </a:lnTo>
                  <a:lnTo>
                    <a:pt x="606238" y="64024"/>
                  </a:lnTo>
                  <a:lnTo>
                    <a:pt x="626745" y="51688"/>
                  </a:lnTo>
                  <a:lnTo>
                    <a:pt x="633757" y="51688"/>
                  </a:lnTo>
                  <a:lnTo>
                    <a:pt x="633730" y="49656"/>
                  </a:lnTo>
                  <a:close/>
                </a:path>
                <a:path w="661669" h="130175">
                  <a:moveTo>
                    <a:pt x="549656" y="0"/>
                  </a:moveTo>
                  <a:lnTo>
                    <a:pt x="541020" y="2285"/>
                  </a:lnTo>
                  <a:lnTo>
                    <a:pt x="537337" y="9016"/>
                  </a:lnTo>
                  <a:lnTo>
                    <a:pt x="533527" y="15747"/>
                  </a:lnTo>
                  <a:lnTo>
                    <a:pt x="535813" y="24256"/>
                  </a:lnTo>
                  <a:lnTo>
                    <a:pt x="582077" y="50381"/>
                  </a:lnTo>
                  <a:lnTo>
                    <a:pt x="633730" y="49656"/>
                  </a:lnTo>
                  <a:lnTo>
                    <a:pt x="637569" y="49656"/>
                  </a:lnTo>
                  <a:lnTo>
                    <a:pt x="556260" y="3809"/>
                  </a:lnTo>
                  <a:lnTo>
                    <a:pt x="549656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8"/>
          <p:cNvGrpSpPr/>
          <p:nvPr/>
        </p:nvGrpSpPr>
        <p:grpSpPr>
          <a:xfrm>
            <a:off x="2590802" y="4191000"/>
            <a:ext cx="3731260" cy="2355850"/>
            <a:chOff x="4607940" y="3735196"/>
            <a:chExt cx="3731260" cy="2355850"/>
          </a:xfrm>
        </p:grpSpPr>
        <p:sp>
          <p:nvSpPr>
            <p:cNvPr id="14" name="object 9"/>
            <p:cNvSpPr/>
            <p:nvPr/>
          </p:nvSpPr>
          <p:spPr>
            <a:xfrm>
              <a:off x="4626990" y="3754246"/>
              <a:ext cx="3693160" cy="2317750"/>
            </a:xfrm>
            <a:custGeom>
              <a:avLst/>
              <a:gdLst/>
              <a:ahLst/>
              <a:cxnLst/>
              <a:rect l="l" t="t" r="r" b="b"/>
              <a:pathLst>
                <a:path w="3693159" h="2317750">
                  <a:moveTo>
                    <a:pt x="0" y="0"/>
                  </a:moveTo>
                  <a:lnTo>
                    <a:pt x="1216279" y="897763"/>
                  </a:lnTo>
                  <a:lnTo>
                    <a:pt x="720979" y="897763"/>
                  </a:lnTo>
                  <a:lnTo>
                    <a:pt x="720979" y="2317622"/>
                  </a:lnTo>
                  <a:lnTo>
                    <a:pt x="3692779" y="2317622"/>
                  </a:lnTo>
                  <a:lnTo>
                    <a:pt x="3692779" y="897763"/>
                  </a:lnTo>
                  <a:lnTo>
                    <a:pt x="1959229" y="897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0"/>
            <p:cNvSpPr/>
            <p:nvPr/>
          </p:nvSpPr>
          <p:spPr>
            <a:xfrm>
              <a:off x="4626990" y="3754246"/>
              <a:ext cx="3693160" cy="2317750"/>
            </a:xfrm>
            <a:custGeom>
              <a:avLst/>
              <a:gdLst/>
              <a:ahLst/>
              <a:cxnLst/>
              <a:rect l="l" t="t" r="r" b="b"/>
              <a:pathLst>
                <a:path w="3693159" h="2317750">
                  <a:moveTo>
                    <a:pt x="720979" y="897763"/>
                  </a:moveTo>
                  <a:lnTo>
                    <a:pt x="1216279" y="897763"/>
                  </a:lnTo>
                  <a:lnTo>
                    <a:pt x="0" y="0"/>
                  </a:lnTo>
                  <a:lnTo>
                    <a:pt x="1959229" y="897763"/>
                  </a:lnTo>
                  <a:lnTo>
                    <a:pt x="3692779" y="897763"/>
                  </a:lnTo>
                  <a:lnTo>
                    <a:pt x="3692779" y="1134364"/>
                  </a:lnTo>
                  <a:lnTo>
                    <a:pt x="3692779" y="1489328"/>
                  </a:lnTo>
                  <a:lnTo>
                    <a:pt x="3692779" y="2317622"/>
                  </a:lnTo>
                  <a:lnTo>
                    <a:pt x="1959229" y="2317622"/>
                  </a:lnTo>
                  <a:lnTo>
                    <a:pt x="1216279" y="2317622"/>
                  </a:lnTo>
                  <a:lnTo>
                    <a:pt x="720979" y="2317622"/>
                  </a:lnTo>
                  <a:lnTo>
                    <a:pt x="720979" y="1489328"/>
                  </a:lnTo>
                  <a:lnTo>
                    <a:pt x="720979" y="1134364"/>
                  </a:lnTo>
                  <a:lnTo>
                    <a:pt x="720979" y="897763"/>
                  </a:lnTo>
                  <a:close/>
                </a:path>
              </a:pathLst>
            </a:custGeom>
            <a:ln w="381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491494" y="636209"/>
            <a:ext cx="758570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2800" b="1" spc="-75" dirty="0" smtClean="0">
                <a:solidFill>
                  <a:srgbClr val="4F81BC"/>
                </a:solidFill>
                <a:latin typeface="Trebuchet MS"/>
                <a:cs typeface="Trebuchet MS"/>
              </a:rPr>
              <a:t>Program</a:t>
            </a:r>
            <a:r>
              <a:rPr sz="2800" b="1" spc="-280" dirty="0" smtClean="0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sz="2800" b="1" spc="-20" dirty="0">
                <a:solidFill>
                  <a:srgbClr val="4F81BC"/>
                </a:solidFill>
                <a:latin typeface="Trebuchet MS"/>
                <a:cs typeface="Trebuchet MS"/>
              </a:rPr>
              <a:t>Bologna</a:t>
            </a:r>
            <a:r>
              <a:rPr sz="2800" b="1" spc="-470" dirty="0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sz="2800" b="1" spc="-130" dirty="0">
                <a:solidFill>
                  <a:srgbClr val="4F81BC"/>
                </a:solidFill>
                <a:latin typeface="Trebuchet MS"/>
                <a:cs typeface="Trebuchet MS"/>
              </a:rPr>
              <a:t>Tanımları</a:t>
            </a:r>
            <a:r>
              <a:rPr sz="2800" b="1" spc="-295" dirty="0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sz="2800" b="1" spc="-105" dirty="0">
                <a:solidFill>
                  <a:srgbClr val="4F81BC"/>
                </a:solidFill>
                <a:latin typeface="Trebuchet MS"/>
                <a:cs typeface="Trebuchet MS"/>
              </a:rPr>
              <a:t>Nerede</a:t>
            </a:r>
            <a:r>
              <a:rPr sz="2800" b="1" spc="-390" dirty="0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sz="2800" b="1" spc="-105" dirty="0">
                <a:solidFill>
                  <a:srgbClr val="4F81BC"/>
                </a:solidFill>
                <a:latin typeface="Trebuchet MS"/>
                <a:cs typeface="Trebuchet MS"/>
              </a:rPr>
              <a:t>Görünür?</a:t>
            </a:r>
            <a:endParaRPr sz="2800" dirty="0">
              <a:latin typeface="Trebuchet MS"/>
              <a:cs typeface="Trebuchet MS"/>
            </a:endParaRPr>
          </a:p>
        </p:txBody>
      </p:sp>
      <p:sp>
        <p:nvSpPr>
          <p:cNvPr id="16" name="object 11"/>
          <p:cNvSpPr txBox="1"/>
          <p:nvPr/>
        </p:nvSpPr>
        <p:spPr>
          <a:xfrm>
            <a:off x="3515209" y="5296945"/>
            <a:ext cx="2641600" cy="11413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60"/>
              </a:lnSpc>
              <a:spcBef>
                <a:spcPts val="100"/>
              </a:spcBef>
            </a:pPr>
            <a:r>
              <a:rPr lang="tr-TR" sz="2000" spc="-100" dirty="0" smtClean="0">
                <a:latin typeface="Arial"/>
                <a:cs typeface="Arial"/>
              </a:rPr>
              <a:t>Akademik Birimler Sekmesinin alt sekmelerinde bölümünüz bulunup seçilir.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2" y="1219200"/>
            <a:ext cx="9766300" cy="420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ject 7"/>
          <p:cNvSpPr txBox="1"/>
          <p:nvPr/>
        </p:nvSpPr>
        <p:spPr>
          <a:xfrm>
            <a:off x="525360" y="381002"/>
            <a:ext cx="625792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75" dirty="0" err="1" smtClean="0">
                <a:solidFill>
                  <a:srgbClr val="4F81BC"/>
                </a:solidFill>
                <a:latin typeface="Trebuchet MS"/>
                <a:cs typeface="Trebuchet MS"/>
              </a:rPr>
              <a:t>Ders</a:t>
            </a:r>
            <a:r>
              <a:rPr sz="2800" b="1" spc="-280" dirty="0" smtClean="0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sz="2800" b="1" spc="-20" dirty="0" smtClean="0">
                <a:solidFill>
                  <a:srgbClr val="4F81BC"/>
                </a:solidFill>
                <a:latin typeface="Trebuchet MS"/>
                <a:cs typeface="Trebuchet MS"/>
              </a:rPr>
              <a:t>Bologna</a:t>
            </a:r>
            <a:r>
              <a:rPr sz="2800" b="1" spc="-470" dirty="0" smtClean="0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sz="2800" b="1" spc="-130" dirty="0" err="1" smtClean="0">
                <a:solidFill>
                  <a:srgbClr val="4F81BC"/>
                </a:solidFill>
                <a:latin typeface="Trebuchet MS"/>
                <a:cs typeface="Trebuchet MS"/>
              </a:rPr>
              <a:t>Tanımları</a:t>
            </a:r>
            <a:r>
              <a:rPr sz="2800" b="1" spc="-295" dirty="0" smtClean="0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sz="2800" b="1" spc="-105" dirty="0" err="1" smtClean="0">
                <a:solidFill>
                  <a:srgbClr val="4F81BC"/>
                </a:solidFill>
                <a:latin typeface="Trebuchet MS"/>
                <a:cs typeface="Trebuchet MS"/>
              </a:rPr>
              <a:t>Nerede</a:t>
            </a:r>
            <a:r>
              <a:rPr sz="2800" b="1" spc="-390" dirty="0" smtClean="0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sz="2800" b="1" spc="-105" dirty="0">
                <a:solidFill>
                  <a:srgbClr val="4F81BC"/>
                </a:solidFill>
                <a:latin typeface="Trebuchet MS"/>
                <a:cs typeface="Trebuchet MS"/>
              </a:rPr>
              <a:t>Görünür?</a:t>
            </a:r>
            <a:endParaRPr sz="2800" dirty="0">
              <a:latin typeface="Trebuchet MS"/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113619" y="3963535"/>
            <a:ext cx="3731260" cy="2355850"/>
            <a:chOff x="4607940" y="3735196"/>
            <a:chExt cx="3731260" cy="2355850"/>
          </a:xfrm>
        </p:grpSpPr>
        <p:sp>
          <p:nvSpPr>
            <p:cNvPr id="9" name="object 9"/>
            <p:cNvSpPr/>
            <p:nvPr/>
          </p:nvSpPr>
          <p:spPr>
            <a:xfrm>
              <a:off x="4626990" y="3754246"/>
              <a:ext cx="3693160" cy="2317750"/>
            </a:xfrm>
            <a:custGeom>
              <a:avLst/>
              <a:gdLst/>
              <a:ahLst/>
              <a:cxnLst/>
              <a:rect l="l" t="t" r="r" b="b"/>
              <a:pathLst>
                <a:path w="3693159" h="2317750">
                  <a:moveTo>
                    <a:pt x="0" y="0"/>
                  </a:moveTo>
                  <a:lnTo>
                    <a:pt x="1216279" y="897763"/>
                  </a:lnTo>
                  <a:lnTo>
                    <a:pt x="720979" y="897763"/>
                  </a:lnTo>
                  <a:lnTo>
                    <a:pt x="720979" y="2317622"/>
                  </a:lnTo>
                  <a:lnTo>
                    <a:pt x="3692779" y="2317622"/>
                  </a:lnTo>
                  <a:lnTo>
                    <a:pt x="3692779" y="897763"/>
                  </a:lnTo>
                  <a:lnTo>
                    <a:pt x="1959229" y="8977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26990" y="3754246"/>
              <a:ext cx="3693160" cy="2317750"/>
            </a:xfrm>
            <a:custGeom>
              <a:avLst/>
              <a:gdLst/>
              <a:ahLst/>
              <a:cxnLst/>
              <a:rect l="l" t="t" r="r" b="b"/>
              <a:pathLst>
                <a:path w="3693159" h="2317750">
                  <a:moveTo>
                    <a:pt x="720979" y="897763"/>
                  </a:moveTo>
                  <a:lnTo>
                    <a:pt x="1216279" y="897763"/>
                  </a:lnTo>
                  <a:lnTo>
                    <a:pt x="0" y="0"/>
                  </a:lnTo>
                  <a:lnTo>
                    <a:pt x="1959229" y="897763"/>
                  </a:lnTo>
                  <a:lnTo>
                    <a:pt x="3692779" y="897763"/>
                  </a:lnTo>
                  <a:lnTo>
                    <a:pt x="3692779" y="1134364"/>
                  </a:lnTo>
                  <a:lnTo>
                    <a:pt x="3692779" y="1489328"/>
                  </a:lnTo>
                  <a:lnTo>
                    <a:pt x="3692779" y="2317622"/>
                  </a:lnTo>
                  <a:lnTo>
                    <a:pt x="1959229" y="2317622"/>
                  </a:lnTo>
                  <a:lnTo>
                    <a:pt x="1216279" y="2317622"/>
                  </a:lnTo>
                  <a:lnTo>
                    <a:pt x="720979" y="2317622"/>
                  </a:lnTo>
                  <a:lnTo>
                    <a:pt x="720979" y="1489328"/>
                  </a:lnTo>
                  <a:lnTo>
                    <a:pt x="720979" y="1134364"/>
                  </a:lnTo>
                  <a:lnTo>
                    <a:pt x="720979" y="897763"/>
                  </a:lnTo>
                  <a:close/>
                </a:path>
              </a:pathLst>
            </a:custGeom>
            <a:ln w="38100">
              <a:solidFill>
                <a:srgbClr val="F7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979333" y="4994851"/>
            <a:ext cx="2641600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60"/>
              </a:lnSpc>
              <a:spcBef>
                <a:spcPts val="100"/>
              </a:spcBef>
            </a:pPr>
            <a:r>
              <a:rPr sz="2000" spc="-100" dirty="0">
                <a:latin typeface="Arial"/>
                <a:cs typeface="Arial"/>
              </a:rPr>
              <a:t>Gelen </a:t>
            </a:r>
            <a:r>
              <a:rPr sz="2000" spc="-70" dirty="0">
                <a:latin typeface="Arial"/>
                <a:cs typeface="Arial"/>
              </a:rPr>
              <a:t>menüde</a:t>
            </a:r>
            <a:r>
              <a:rPr sz="2000" spc="-254" dirty="0">
                <a:latin typeface="Arial"/>
                <a:cs typeface="Arial"/>
              </a:rPr>
              <a:t> </a:t>
            </a:r>
            <a:r>
              <a:rPr sz="2000" spc="-100" dirty="0">
                <a:latin typeface="Arial"/>
                <a:cs typeface="Arial"/>
              </a:rPr>
              <a:t>«</a:t>
            </a:r>
            <a:r>
              <a:rPr sz="2000" b="1" spc="-100" dirty="0">
                <a:latin typeface="Trebuchet MS"/>
                <a:cs typeface="Trebuchet MS"/>
              </a:rPr>
              <a:t>Dersler</a:t>
            </a:r>
            <a:r>
              <a:rPr sz="2000" spc="-100" dirty="0">
                <a:latin typeface="Arial"/>
                <a:cs typeface="Arial"/>
              </a:rPr>
              <a:t>»</a:t>
            </a:r>
            <a:endParaRPr sz="2000" dirty="0">
              <a:latin typeface="Arial"/>
              <a:cs typeface="Arial"/>
            </a:endParaRPr>
          </a:p>
          <a:p>
            <a:pPr marL="12700" marR="318135">
              <a:lnSpc>
                <a:spcPct val="80000"/>
              </a:lnSpc>
              <a:spcBef>
                <a:spcPts val="244"/>
              </a:spcBef>
            </a:pPr>
            <a:r>
              <a:rPr sz="2000" spc="-75" dirty="0">
                <a:latin typeface="Arial"/>
                <a:cs typeface="Arial"/>
              </a:rPr>
              <a:t>dışındaki </a:t>
            </a:r>
            <a:r>
              <a:rPr sz="2000" spc="15" dirty="0">
                <a:latin typeface="Arial"/>
                <a:cs typeface="Arial"/>
              </a:rPr>
              <a:t>tüm</a:t>
            </a:r>
            <a:r>
              <a:rPr sz="2000" spc="-300" dirty="0">
                <a:latin typeface="Arial"/>
                <a:cs typeface="Arial"/>
              </a:rPr>
              <a:t> </a:t>
            </a:r>
            <a:r>
              <a:rPr sz="2000" spc="-70" dirty="0">
                <a:latin typeface="Arial"/>
                <a:cs typeface="Arial"/>
              </a:rPr>
              <a:t>alanlara  </a:t>
            </a:r>
            <a:r>
              <a:rPr sz="2000" spc="-35" dirty="0">
                <a:latin typeface="Arial"/>
                <a:cs typeface="Arial"/>
              </a:rPr>
              <a:t>ilişkin </a:t>
            </a:r>
            <a:r>
              <a:rPr sz="2000" spc="-40" dirty="0">
                <a:latin typeface="Arial"/>
                <a:cs typeface="Arial"/>
              </a:rPr>
              <a:t>veriler </a:t>
            </a:r>
            <a:r>
              <a:rPr sz="2000" b="1" spc="-60" dirty="0">
                <a:latin typeface="Trebuchet MS"/>
                <a:cs typeface="Trebuchet MS"/>
              </a:rPr>
              <a:t>bölüm  başkanı </a:t>
            </a:r>
            <a:r>
              <a:rPr sz="2000" spc="-45" dirty="0">
                <a:latin typeface="Arial"/>
                <a:cs typeface="Arial"/>
              </a:rPr>
              <a:t>tarafından  </a:t>
            </a:r>
            <a:r>
              <a:rPr sz="2000" spc="-20" dirty="0">
                <a:latin typeface="Arial"/>
                <a:cs typeface="Arial"/>
              </a:rPr>
              <a:t>girilmektedir.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253067" y="2312323"/>
            <a:ext cx="1874520" cy="3695700"/>
            <a:chOff x="2730500" y="1648460"/>
            <a:chExt cx="1874520" cy="3695700"/>
          </a:xfrm>
        </p:grpSpPr>
        <p:sp>
          <p:nvSpPr>
            <p:cNvPr id="13" name="object 13"/>
            <p:cNvSpPr/>
            <p:nvPr/>
          </p:nvSpPr>
          <p:spPr>
            <a:xfrm>
              <a:off x="2744470" y="4260850"/>
              <a:ext cx="1678939" cy="266700"/>
            </a:xfrm>
            <a:custGeom>
              <a:avLst/>
              <a:gdLst/>
              <a:ahLst/>
              <a:cxnLst/>
              <a:rect l="l" t="t" r="r" b="b"/>
              <a:pathLst>
                <a:path w="1678939" h="266700">
                  <a:moveTo>
                    <a:pt x="0" y="266700"/>
                  </a:moveTo>
                  <a:lnTo>
                    <a:pt x="1678939" y="266700"/>
                  </a:lnTo>
                  <a:lnTo>
                    <a:pt x="1678939" y="0"/>
                  </a:lnTo>
                  <a:lnTo>
                    <a:pt x="0" y="0"/>
                  </a:lnTo>
                  <a:lnTo>
                    <a:pt x="0" y="266700"/>
                  </a:lnTo>
                  <a:close/>
                </a:path>
              </a:pathLst>
            </a:custGeom>
            <a:ln w="27940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45610" y="1662430"/>
              <a:ext cx="345440" cy="3667760"/>
            </a:xfrm>
            <a:custGeom>
              <a:avLst/>
              <a:gdLst/>
              <a:ahLst/>
              <a:cxnLst/>
              <a:rect l="l" t="t" r="r" b="b"/>
              <a:pathLst>
                <a:path w="345439" h="3667760">
                  <a:moveTo>
                    <a:pt x="0" y="0"/>
                  </a:moveTo>
                  <a:lnTo>
                    <a:pt x="67224" y="2254"/>
                  </a:lnTo>
                  <a:lnTo>
                    <a:pt x="122126" y="8413"/>
                  </a:lnTo>
                  <a:lnTo>
                    <a:pt x="159144" y="17573"/>
                  </a:lnTo>
                  <a:lnTo>
                    <a:pt x="172719" y="28829"/>
                  </a:lnTo>
                  <a:lnTo>
                    <a:pt x="172719" y="1805051"/>
                  </a:lnTo>
                  <a:lnTo>
                    <a:pt x="186295" y="1816306"/>
                  </a:lnTo>
                  <a:lnTo>
                    <a:pt x="223313" y="1825466"/>
                  </a:lnTo>
                  <a:lnTo>
                    <a:pt x="278215" y="1831625"/>
                  </a:lnTo>
                  <a:lnTo>
                    <a:pt x="345439" y="1833880"/>
                  </a:lnTo>
                  <a:lnTo>
                    <a:pt x="278215" y="1836134"/>
                  </a:lnTo>
                  <a:lnTo>
                    <a:pt x="223313" y="1842293"/>
                  </a:lnTo>
                  <a:lnTo>
                    <a:pt x="186295" y="1851453"/>
                  </a:lnTo>
                  <a:lnTo>
                    <a:pt x="172719" y="1862709"/>
                  </a:lnTo>
                  <a:lnTo>
                    <a:pt x="172719" y="3638931"/>
                  </a:lnTo>
                  <a:lnTo>
                    <a:pt x="159144" y="3650186"/>
                  </a:lnTo>
                  <a:lnTo>
                    <a:pt x="122126" y="3659346"/>
                  </a:lnTo>
                  <a:lnTo>
                    <a:pt x="67224" y="3665505"/>
                  </a:lnTo>
                  <a:lnTo>
                    <a:pt x="0" y="3667760"/>
                  </a:lnTo>
                </a:path>
              </a:pathLst>
            </a:custGeom>
            <a:ln w="2794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676" y="1858011"/>
            <a:ext cx="5800725" cy="366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object 2"/>
          <p:cNvGrpSpPr/>
          <p:nvPr/>
        </p:nvGrpSpPr>
        <p:grpSpPr>
          <a:xfrm>
            <a:off x="1144277" y="1822703"/>
            <a:ext cx="10411975" cy="3784858"/>
            <a:chOff x="1144270" y="1822702"/>
            <a:chExt cx="10411975" cy="3784858"/>
          </a:xfrm>
        </p:grpSpPr>
        <p:sp>
          <p:nvSpPr>
            <p:cNvPr id="3" name="object 3"/>
            <p:cNvSpPr/>
            <p:nvPr/>
          </p:nvSpPr>
          <p:spPr>
            <a:xfrm>
              <a:off x="4309358" y="1822702"/>
              <a:ext cx="7246887" cy="378485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44670" y="1858009"/>
              <a:ext cx="7127240" cy="3665220"/>
            </a:xfrm>
            <a:custGeom>
              <a:avLst/>
              <a:gdLst/>
              <a:ahLst/>
              <a:cxnLst/>
              <a:rect l="l" t="t" r="r" b="b"/>
              <a:pathLst>
                <a:path w="7127240" h="3665220">
                  <a:moveTo>
                    <a:pt x="0" y="3665220"/>
                  </a:moveTo>
                  <a:lnTo>
                    <a:pt x="7127240" y="3665220"/>
                  </a:lnTo>
                  <a:lnTo>
                    <a:pt x="7127240" y="0"/>
                  </a:lnTo>
                  <a:lnTo>
                    <a:pt x="0" y="0"/>
                  </a:lnTo>
                  <a:lnTo>
                    <a:pt x="0" y="3665220"/>
                  </a:lnTo>
                  <a:close/>
                </a:path>
              </a:pathLst>
            </a:custGeom>
            <a:ln w="380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52996" y="2397759"/>
              <a:ext cx="4495800" cy="3107690"/>
            </a:xfrm>
            <a:custGeom>
              <a:avLst/>
              <a:gdLst/>
              <a:ahLst/>
              <a:cxnLst/>
              <a:rect l="l" t="t" r="r" b="b"/>
              <a:pathLst>
                <a:path w="2852420" h="1590039">
                  <a:moveTo>
                    <a:pt x="0" y="265049"/>
                  </a:moveTo>
                  <a:lnTo>
                    <a:pt x="4268" y="217393"/>
                  </a:lnTo>
                  <a:lnTo>
                    <a:pt x="16576" y="172545"/>
                  </a:lnTo>
                  <a:lnTo>
                    <a:pt x="36176" y="131252"/>
                  </a:lnTo>
                  <a:lnTo>
                    <a:pt x="62320" y="94261"/>
                  </a:lnTo>
                  <a:lnTo>
                    <a:pt x="94261" y="62320"/>
                  </a:lnTo>
                  <a:lnTo>
                    <a:pt x="131252" y="36176"/>
                  </a:lnTo>
                  <a:lnTo>
                    <a:pt x="172545" y="16576"/>
                  </a:lnTo>
                  <a:lnTo>
                    <a:pt x="217393" y="4268"/>
                  </a:lnTo>
                  <a:lnTo>
                    <a:pt x="265049" y="0"/>
                  </a:lnTo>
                  <a:lnTo>
                    <a:pt x="2587371" y="0"/>
                  </a:lnTo>
                  <a:lnTo>
                    <a:pt x="2635026" y="4268"/>
                  </a:lnTo>
                  <a:lnTo>
                    <a:pt x="2679874" y="16576"/>
                  </a:lnTo>
                  <a:lnTo>
                    <a:pt x="2721167" y="36176"/>
                  </a:lnTo>
                  <a:lnTo>
                    <a:pt x="2758158" y="62320"/>
                  </a:lnTo>
                  <a:lnTo>
                    <a:pt x="2790099" y="94261"/>
                  </a:lnTo>
                  <a:lnTo>
                    <a:pt x="2816243" y="131252"/>
                  </a:lnTo>
                  <a:lnTo>
                    <a:pt x="2835843" y="172545"/>
                  </a:lnTo>
                  <a:lnTo>
                    <a:pt x="2848151" y="217393"/>
                  </a:lnTo>
                  <a:lnTo>
                    <a:pt x="2852420" y="265049"/>
                  </a:lnTo>
                  <a:lnTo>
                    <a:pt x="2852420" y="1324991"/>
                  </a:lnTo>
                  <a:lnTo>
                    <a:pt x="2848151" y="1372646"/>
                  </a:lnTo>
                  <a:lnTo>
                    <a:pt x="2835843" y="1417494"/>
                  </a:lnTo>
                  <a:lnTo>
                    <a:pt x="2816243" y="1458787"/>
                  </a:lnTo>
                  <a:lnTo>
                    <a:pt x="2790099" y="1495778"/>
                  </a:lnTo>
                  <a:lnTo>
                    <a:pt x="2758158" y="1527719"/>
                  </a:lnTo>
                  <a:lnTo>
                    <a:pt x="2721167" y="1553863"/>
                  </a:lnTo>
                  <a:lnTo>
                    <a:pt x="2679874" y="1573463"/>
                  </a:lnTo>
                  <a:lnTo>
                    <a:pt x="2635026" y="1585771"/>
                  </a:lnTo>
                  <a:lnTo>
                    <a:pt x="2587371" y="1590040"/>
                  </a:lnTo>
                  <a:lnTo>
                    <a:pt x="265049" y="1590040"/>
                  </a:lnTo>
                  <a:lnTo>
                    <a:pt x="217393" y="1585771"/>
                  </a:lnTo>
                  <a:lnTo>
                    <a:pt x="172545" y="1573463"/>
                  </a:lnTo>
                  <a:lnTo>
                    <a:pt x="131252" y="1553863"/>
                  </a:lnTo>
                  <a:lnTo>
                    <a:pt x="94261" y="1527719"/>
                  </a:lnTo>
                  <a:lnTo>
                    <a:pt x="62320" y="1495778"/>
                  </a:lnTo>
                  <a:lnTo>
                    <a:pt x="36176" y="1458787"/>
                  </a:lnTo>
                  <a:lnTo>
                    <a:pt x="16576" y="1417494"/>
                  </a:lnTo>
                  <a:lnTo>
                    <a:pt x="4268" y="1372646"/>
                  </a:lnTo>
                  <a:lnTo>
                    <a:pt x="0" y="1324991"/>
                  </a:lnTo>
                  <a:lnTo>
                    <a:pt x="0" y="265049"/>
                  </a:lnTo>
                  <a:close/>
                </a:path>
              </a:pathLst>
            </a:custGeom>
            <a:ln w="76200">
              <a:solidFill>
                <a:srgbClr val="FF0000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44270" y="2470149"/>
              <a:ext cx="3309620" cy="3035300"/>
            </a:xfrm>
            <a:custGeom>
              <a:avLst/>
              <a:gdLst/>
              <a:ahLst/>
              <a:cxnLst/>
              <a:rect l="l" t="t" r="r" b="b"/>
              <a:pathLst>
                <a:path w="3309620" h="3035300">
                  <a:moveTo>
                    <a:pt x="2692400" y="0"/>
                  </a:moveTo>
                  <a:lnTo>
                    <a:pt x="0" y="0"/>
                  </a:lnTo>
                  <a:lnTo>
                    <a:pt x="0" y="3035300"/>
                  </a:lnTo>
                  <a:lnTo>
                    <a:pt x="2692400" y="3035300"/>
                  </a:lnTo>
                  <a:lnTo>
                    <a:pt x="2692400" y="1264666"/>
                  </a:lnTo>
                  <a:lnTo>
                    <a:pt x="3309493" y="222376"/>
                  </a:lnTo>
                  <a:lnTo>
                    <a:pt x="2692400" y="505840"/>
                  </a:lnTo>
                  <a:lnTo>
                    <a:pt x="2692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44270" y="2470149"/>
              <a:ext cx="3309620" cy="3035300"/>
            </a:xfrm>
            <a:custGeom>
              <a:avLst/>
              <a:gdLst/>
              <a:ahLst/>
              <a:cxnLst/>
              <a:rect l="l" t="t" r="r" b="b"/>
              <a:pathLst>
                <a:path w="3309620" h="3035300">
                  <a:moveTo>
                    <a:pt x="0" y="0"/>
                  </a:moveTo>
                  <a:lnTo>
                    <a:pt x="1570609" y="0"/>
                  </a:lnTo>
                  <a:lnTo>
                    <a:pt x="2243709" y="0"/>
                  </a:lnTo>
                  <a:lnTo>
                    <a:pt x="2692400" y="0"/>
                  </a:lnTo>
                  <a:lnTo>
                    <a:pt x="2692400" y="505840"/>
                  </a:lnTo>
                  <a:lnTo>
                    <a:pt x="3309493" y="222376"/>
                  </a:lnTo>
                  <a:lnTo>
                    <a:pt x="2692400" y="1264666"/>
                  </a:lnTo>
                  <a:lnTo>
                    <a:pt x="2692400" y="3035300"/>
                  </a:lnTo>
                  <a:lnTo>
                    <a:pt x="2243709" y="3035300"/>
                  </a:lnTo>
                  <a:lnTo>
                    <a:pt x="1570609" y="3035300"/>
                  </a:lnTo>
                  <a:lnTo>
                    <a:pt x="0" y="3035300"/>
                  </a:lnTo>
                  <a:lnTo>
                    <a:pt x="0" y="1264666"/>
                  </a:lnTo>
                  <a:lnTo>
                    <a:pt x="0" y="505840"/>
                  </a:lnTo>
                  <a:lnTo>
                    <a:pt x="0" y="0"/>
                  </a:lnTo>
                  <a:close/>
                </a:path>
              </a:pathLst>
            </a:custGeom>
            <a:ln w="58419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222061" y="2762252"/>
            <a:ext cx="2587939" cy="2396810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241300" marR="181610" indent="-229235" algn="just">
              <a:lnSpc>
                <a:spcPct val="70100"/>
              </a:lnSpc>
              <a:spcBef>
                <a:spcPts val="890"/>
              </a:spcBef>
              <a:buFont typeface="Arial"/>
              <a:buChar char="•"/>
              <a:tabLst>
                <a:tab pos="241935" algn="l"/>
              </a:tabLst>
            </a:pPr>
            <a:r>
              <a:rPr sz="2000" dirty="0">
                <a:latin typeface="Carlito"/>
                <a:cs typeface="Carlito"/>
              </a:rPr>
              <a:t>Bölüm </a:t>
            </a:r>
            <a:r>
              <a:rPr sz="2000" spc="-10" dirty="0">
                <a:latin typeface="Carlito"/>
                <a:cs typeface="Carlito"/>
              </a:rPr>
              <a:t>başkanları  </a:t>
            </a:r>
            <a:r>
              <a:rPr sz="2000" spc="-5" dirty="0">
                <a:latin typeface="Carlito"/>
                <a:cs typeface="Carlito"/>
              </a:rPr>
              <a:t>yetkisi ile </a:t>
            </a:r>
            <a:r>
              <a:rPr sz="2000" b="1" spc="-15" dirty="0">
                <a:solidFill>
                  <a:srgbClr val="0070C0"/>
                </a:solidFill>
                <a:latin typeface="Carlito"/>
                <a:cs typeface="Carlito"/>
              </a:rPr>
              <a:t>OBS’ye  </a:t>
            </a:r>
            <a:r>
              <a:rPr sz="2000" b="1" spc="-5" dirty="0">
                <a:solidFill>
                  <a:srgbClr val="0070C0"/>
                </a:solidFill>
                <a:latin typeface="Carlito"/>
                <a:cs typeface="Carlito"/>
              </a:rPr>
              <a:t>giriş</a:t>
            </a:r>
            <a:r>
              <a:rPr sz="2000" b="1" spc="-85" dirty="0">
                <a:solidFill>
                  <a:srgbClr val="0070C0"/>
                </a:solidFill>
                <a:latin typeface="Carlito"/>
                <a:cs typeface="Carlito"/>
              </a:rPr>
              <a:t> </a:t>
            </a:r>
            <a:r>
              <a:rPr sz="2000" b="1" spc="-5" dirty="0">
                <a:solidFill>
                  <a:srgbClr val="0070C0"/>
                </a:solidFill>
                <a:latin typeface="Carlito"/>
                <a:cs typeface="Carlito"/>
              </a:rPr>
              <a:t>yapıldığında,</a:t>
            </a:r>
            <a:endParaRPr sz="2000" b="1" dirty="0">
              <a:solidFill>
                <a:srgbClr val="0070C0"/>
              </a:solidFill>
              <a:latin typeface="Carlito"/>
              <a:cs typeface="Carlito"/>
            </a:endParaRPr>
          </a:p>
          <a:p>
            <a:pPr marL="241300" marR="5080" indent="-229235">
              <a:lnSpc>
                <a:spcPct val="70000"/>
              </a:lnSpc>
              <a:spcBef>
                <a:spcPts val="990"/>
              </a:spcBef>
              <a:buFont typeface="Arial"/>
              <a:buChar char="•"/>
              <a:tabLst>
                <a:tab pos="241300" algn="l"/>
                <a:tab pos="241935" algn="l"/>
              </a:tabLst>
            </a:pPr>
            <a:r>
              <a:rPr lang="tr-TR" sz="2000" dirty="0" smtClean="0">
                <a:latin typeface="Carlito"/>
                <a:cs typeface="Carlito"/>
              </a:rPr>
              <a:t>Bilgi Paketi </a:t>
            </a:r>
            <a:r>
              <a:rPr sz="2000" spc="-5" dirty="0" err="1" smtClean="0">
                <a:latin typeface="Carlito"/>
                <a:cs typeface="Carlito"/>
              </a:rPr>
              <a:t>işlemleri</a:t>
            </a:r>
            <a:r>
              <a:rPr sz="2000" spc="-5" dirty="0" smtClean="0">
                <a:latin typeface="Carlito"/>
                <a:cs typeface="Carlito"/>
              </a:rPr>
              <a:t>  </a:t>
            </a:r>
            <a:r>
              <a:rPr sz="2000" dirty="0">
                <a:latin typeface="Carlito"/>
                <a:cs typeface="Carlito"/>
              </a:rPr>
              <a:t>menüsünden;</a:t>
            </a:r>
            <a:r>
              <a:rPr sz="2000" spc="-125" dirty="0">
                <a:latin typeface="Carlito"/>
                <a:cs typeface="Carlito"/>
              </a:rPr>
              <a:t> </a:t>
            </a:r>
            <a:r>
              <a:rPr sz="2000" i="1" dirty="0" err="1">
                <a:solidFill>
                  <a:srgbClr val="FF0000"/>
                </a:solidFill>
                <a:latin typeface="Carlito"/>
                <a:cs typeface="Carlito"/>
              </a:rPr>
              <a:t>Ders</a:t>
            </a:r>
            <a:r>
              <a:rPr sz="2000" i="1" dirty="0">
                <a:solidFill>
                  <a:srgbClr val="FF0000"/>
                </a:solidFill>
                <a:latin typeface="Carlito"/>
                <a:cs typeface="Carlito"/>
              </a:rPr>
              <a:t>  </a:t>
            </a:r>
            <a:r>
              <a:rPr lang="tr-TR" sz="2000" i="1" spc="-5" dirty="0" smtClean="0">
                <a:solidFill>
                  <a:srgbClr val="FF0000"/>
                </a:solidFill>
                <a:latin typeface="Carlito"/>
                <a:cs typeface="Carlito"/>
              </a:rPr>
              <a:t>Bilgi Paketi</a:t>
            </a:r>
            <a:r>
              <a:rPr sz="2000" i="1" spc="-20" dirty="0" err="1" smtClean="0">
                <a:solidFill>
                  <a:srgbClr val="FF0000"/>
                </a:solidFill>
                <a:latin typeface="Carlito"/>
                <a:cs typeface="Carlito"/>
              </a:rPr>
              <a:t>Tanımları</a:t>
            </a:r>
            <a:r>
              <a:rPr sz="2000" i="1" spc="-20" dirty="0" smtClean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000" i="1" spc="-20" dirty="0" smtClean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dışındaki</a:t>
            </a:r>
            <a:r>
              <a:rPr sz="2000" spc="-50" dirty="0">
                <a:latin typeface="Carlito"/>
                <a:cs typeface="Carlito"/>
              </a:rPr>
              <a:t> </a:t>
            </a:r>
            <a:r>
              <a:rPr sz="2000" dirty="0">
                <a:latin typeface="Carlito"/>
                <a:cs typeface="Carlito"/>
              </a:rPr>
              <a:t>tüm</a:t>
            </a:r>
          </a:p>
          <a:p>
            <a:pPr marL="241300" marR="721360" algn="just">
              <a:lnSpc>
                <a:spcPct val="69700"/>
              </a:lnSpc>
              <a:spcBef>
                <a:spcPts val="20"/>
              </a:spcBef>
            </a:pPr>
            <a:r>
              <a:rPr sz="2000" spc="-5" dirty="0">
                <a:latin typeface="Carlito"/>
                <a:cs typeface="Carlito"/>
              </a:rPr>
              <a:t>içerikler</a:t>
            </a:r>
            <a:r>
              <a:rPr sz="2000" spc="-70" dirty="0">
                <a:latin typeface="Carlito"/>
                <a:cs typeface="Carlito"/>
              </a:rPr>
              <a:t> </a:t>
            </a:r>
            <a:r>
              <a:rPr sz="2000" spc="-5" dirty="0">
                <a:latin typeface="Carlito"/>
                <a:cs typeface="Carlito"/>
              </a:rPr>
              <a:t>ilgili  </a:t>
            </a:r>
            <a:r>
              <a:rPr sz="2000" spc="-10" dirty="0">
                <a:latin typeface="Carlito"/>
                <a:cs typeface="Carlito"/>
              </a:rPr>
              <a:t>menülerden  </a:t>
            </a:r>
            <a:r>
              <a:rPr sz="2000" b="1" spc="-5" dirty="0">
                <a:solidFill>
                  <a:srgbClr val="FF0000"/>
                </a:solidFill>
                <a:latin typeface="Carlito"/>
                <a:cs typeface="Carlito"/>
              </a:rPr>
              <a:t>girilmelidir</a:t>
            </a:r>
            <a:r>
              <a:rPr sz="2000" spc="-5" dirty="0">
                <a:solidFill>
                  <a:srgbClr val="FF0000"/>
                </a:solidFill>
                <a:latin typeface="Carlito"/>
                <a:cs typeface="Carlito"/>
              </a:rPr>
              <a:t>.</a:t>
            </a:r>
            <a:endParaRPr sz="200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66" y="1079920"/>
            <a:ext cx="8305800" cy="489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ject 7"/>
          <p:cNvSpPr txBox="1"/>
          <p:nvPr/>
        </p:nvSpPr>
        <p:spPr>
          <a:xfrm>
            <a:off x="491497" y="636209"/>
            <a:ext cx="652970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75" dirty="0">
                <a:solidFill>
                  <a:srgbClr val="4F81BC"/>
                </a:solidFill>
                <a:latin typeface="Trebuchet MS"/>
                <a:cs typeface="Trebuchet MS"/>
              </a:rPr>
              <a:t>Ders</a:t>
            </a:r>
            <a:r>
              <a:rPr sz="2800" b="1" spc="-275" dirty="0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sz="2800" b="1" spc="-20" dirty="0">
                <a:solidFill>
                  <a:srgbClr val="4F81BC"/>
                </a:solidFill>
                <a:latin typeface="Trebuchet MS"/>
                <a:cs typeface="Trebuchet MS"/>
              </a:rPr>
              <a:t>Bologna</a:t>
            </a:r>
            <a:r>
              <a:rPr sz="2800" b="1" spc="-475" dirty="0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sz="2800" b="1" spc="-130" dirty="0">
                <a:solidFill>
                  <a:srgbClr val="4F81BC"/>
                </a:solidFill>
                <a:latin typeface="Trebuchet MS"/>
                <a:cs typeface="Trebuchet MS"/>
              </a:rPr>
              <a:t>Tanımları</a:t>
            </a:r>
            <a:r>
              <a:rPr sz="2800" b="1" spc="-290" dirty="0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sz="2800" b="1" spc="-105" dirty="0">
                <a:solidFill>
                  <a:srgbClr val="4F81BC"/>
                </a:solidFill>
                <a:latin typeface="Trebuchet MS"/>
                <a:cs typeface="Trebuchet MS"/>
              </a:rPr>
              <a:t>Nerede</a:t>
            </a:r>
            <a:r>
              <a:rPr sz="2800" b="1" spc="-390" dirty="0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sz="2800" b="1" spc="-95" dirty="0">
                <a:solidFill>
                  <a:srgbClr val="4F81BC"/>
                </a:solidFill>
                <a:latin typeface="Trebuchet MS"/>
                <a:cs typeface="Trebuchet MS"/>
              </a:rPr>
              <a:t>Görülüyor?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9467" y="4936993"/>
            <a:ext cx="1371600" cy="261528"/>
          </a:xfrm>
          <a:custGeom>
            <a:avLst/>
            <a:gdLst/>
            <a:ahLst/>
            <a:cxnLst/>
            <a:rect l="l" t="t" r="r" b="b"/>
            <a:pathLst>
              <a:path w="1965960" h="307339">
                <a:moveTo>
                  <a:pt x="0" y="51181"/>
                </a:moveTo>
                <a:lnTo>
                  <a:pt x="4032" y="31289"/>
                </a:lnTo>
                <a:lnTo>
                  <a:pt x="15017" y="15017"/>
                </a:lnTo>
                <a:lnTo>
                  <a:pt x="31289" y="4032"/>
                </a:lnTo>
                <a:lnTo>
                  <a:pt x="51181" y="0"/>
                </a:lnTo>
                <a:lnTo>
                  <a:pt x="1914778" y="0"/>
                </a:lnTo>
                <a:lnTo>
                  <a:pt x="1934670" y="4032"/>
                </a:lnTo>
                <a:lnTo>
                  <a:pt x="1950942" y="15017"/>
                </a:lnTo>
                <a:lnTo>
                  <a:pt x="1961927" y="31289"/>
                </a:lnTo>
                <a:lnTo>
                  <a:pt x="1965960" y="51181"/>
                </a:lnTo>
                <a:lnTo>
                  <a:pt x="1965960" y="256158"/>
                </a:lnTo>
                <a:lnTo>
                  <a:pt x="1961927" y="276050"/>
                </a:lnTo>
                <a:lnTo>
                  <a:pt x="1950942" y="292322"/>
                </a:lnTo>
                <a:lnTo>
                  <a:pt x="1934670" y="303307"/>
                </a:lnTo>
                <a:lnTo>
                  <a:pt x="1914778" y="307339"/>
                </a:lnTo>
                <a:lnTo>
                  <a:pt x="51181" y="307339"/>
                </a:lnTo>
                <a:lnTo>
                  <a:pt x="31289" y="303307"/>
                </a:lnTo>
                <a:lnTo>
                  <a:pt x="15017" y="292322"/>
                </a:lnTo>
                <a:lnTo>
                  <a:pt x="4032" y="276050"/>
                </a:lnTo>
                <a:lnTo>
                  <a:pt x="0" y="256158"/>
                </a:lnTo>
                <a:lnTo>
                  <a:pt x="0" y="5118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Dikdörtgen Belirtme Çizgisi 27"/>
          <p:cNvSpPr/>
          <p:nvPr/>
        </p:nvSpPr>
        <p:spPr>
          <a:xfrm>
            <a:off x="2819400" y="4347336"/>
            <a:ext cx="2209800" cy="1059374"/>
          </a:xfrm>
          <a:prstGeom prst="wedgeRectCallout">
            <a:avLst>
              <a:gd name="adj1" fmla="val -93981"/>
              <a:gd name="adj2" fmla="val 23805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solidFill>
                  <a:schemeClr val="tx1"/>
                </a:solidFill>
              </a:rPr>
              <a:t>1. Dersler menüsüne tıkladığınızda aktif müfredattaki ders listesi gelir.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29" name="Dikdörtgen Belirtme Çizgisi 28"/>
          <p:cNvSpPr/>
          <p:nvPr/>
        </p:nvSpPr>
        <p:spPr>
          <a:xfrm>
            <a:off x="3657600" y="2286004"/>
            <a:ext cx="2514600" cy="1327787"/>
          </a:xfrm>
          <a:prstGeom prst="wedgeRectCallout">
            <a:avLst>
              <a:gd name="adj1" fmla="val -106944"/>
              <a:gd name="adj2" fmla="val -23183"/>
            </a:avLst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dirty="0" smtClean="0">
                <a:solidFill>
                  <a:schemeClr val="tx1"/>
                </a:solidFill>
              </a:rPr>
              <a:t>2. Dersin Bologna tanımlarına dersin yanında yer alan simgeye tıkladığınızda ulaşabilirsiniz.</a:t>
            </a:r>
            <a:endParaRPr lang="tr-T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9473" y="927105"/>
            <a:ext cx="1692911" cy="1384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40"/>
              </a:lnSpc>
              <a:spcBef>
                <a:spcPts val="100"/>
              </a:spcBef>
            </a:pPr>
            <a:r>
              <a:rPr sz="2400" spc="-55" dirty="0">
                <a:solidFill>
                  <a:srgbClr val="4F81BC"/>
                </a:solidFill>
                <a:latin typeface="Arial"/>
                <a:cs typeface="Arial"/>
              </a:rPr>
              <a:t>Bir</a:t>
            </a:r>
            <a:r>
              <a:rPr sz="2400" spc="-200" dirty="0">
                <a:solidFill>
                  <a:srgbClr val="4F81BC"/>
                </a:solidFill>
                <a:latin typeface="Arial"/>
                <a:cs typeface="Arial"/>
              </a:rPr>
              <a:t> </a:t>
            </a:r>
            <a:r>
              <a:rPr sz="2400" spc="-80" dirty="0">
                <a:solidFill>
                  <a:srgbClr val="4F81BC"/>
                </a:solidFill>
                <a:latin typeface="Arial"/>
                <a:cs typeface="Arial"/>
              </a:rPr>
              <a:t>dersin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590"/>
              </a:lnSpc>
            </a:pPr>
            <a:r>
              <a:rPr sz="2400" b="1" spc="-20" dirty="0">
                <a:solidFill>
                  <a:srgbClr val="4F81BC"/>
                </a:solidFill>
                <a:latin typeface="Trebuchet MS"/>
                <a:cs typeface="Trebuchet MS"/>
              </a:rPr>
              <a:t>Bologna</a:t>
            </a:r>
            <a:endParaRPr sz="2400">
              <a:latin typeface="Trebuchet MS"/>
              <a:cs typeface="Trebuchet MS"/>
            </a:endParaRPr>
          </a:p>
          <a:p>
            <a:pPr marL="12700" marR="5080">
              <a:lnSpc>
                <a:spcPts val="2600"/>
              </a:lnSpc>
              <a:spcBef>
                <a:spcPts val="170"/>
              </a:spcBef>
            </a:pPr>
            <a:r>
              <a:rPr sz="2400" b="1" spc="-114" dirty="0">
                <a:solidFill>
                  <a:srgbClr val="4F81BC"/>
                </a:solidFill>
                <a:latin typeface="Trebuchet MS"/>
                <a:cs typeface="Trebuchet MS"/>
              </a:rPr>
              <a:t>Tanımı</a:t>
            </a:r>
            <a:r>
              <a:rPr sz="2400" b="1" spc="-260" dirty="0">
                <a:solidFill>
                  <a:srgbClr val="4F81BC"/>
                </a:solidFill>
                <a:latin typeface="Trebuchet MS"/>
                <a:cs typeface="Trebuchet MS"/>
              </a:rPr>
              <a:t> </a:t>
            </a:r>
            <a:r>
              <a:rPr sz="2400" spc="-85" dirty="0">
                <a:solidFill>
                  <a:srgbClr val="4F81BC"/>
                </a:solidFill>
                <a:latin typeface="Arial"/>
                <a:cs typeface="Arial"/>
              </a:rPr>
              <a:t>ekran  </a:t>
            </a:r>
            <a:r>
              <a:rPr sz="2400" spc="-60" dirty="0">
                <a:solidFill>
                  <a:srgbClr val="4F81BC"/>
                </a:solidFill>
                <a:latin typeface="Arial"/>
                <a:cs typeface="Arial"/>
              </a:rPr>
              <a:t>görüntüsü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315" y="152400"/>
            <a:ext cx="9357887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5400" y="2367956"/>
            <a:ext cx="9525000" cy="13721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5320"/>
              </a:lnSpc>
              <a:spcBef>
                <a:spcPts val="100"/>
              </a:spcBef>
            </a:pPr>
            <a:r>
              <a:rPr sz="4800" b="1" i="0" spc="-12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Ders</a:t>
            </a:r>
            <a:r>
              <a:rPr sz="4800" b="1" i="0" spc="-48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800" b="1" i="0" spc="-3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Bologna</a:t>
            </a:r>
            <a:r>
              <a:rPr sz="4800" b="1" i="0" spc="-8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4800" b="1" i="0" spc="-22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Tanımları</a:t>
            </a:r>
            <a:r>
              <a:rPr sz="4800" b="1" i="0" spc="-63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4800" b="1" i="0" spc="-63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sz="4800" b="1" i="0" spc="-63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4800" b="1" i="0" spc="-12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Sorumlus</a:t>
            </a:r>
            <a:r>
              <a:rPr lang="tr-TR" sz="4800" b="1" i="0" spc="-12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sz="4800" b="1" i="0" u="sng" spc="-125" dirty="0" err="1" smtClean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Kimdir</a:t>
            </a:r>
            <a:r>
              <a:rPr sz="4800" b="1" i="0" u="sng" spc="-125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sz="4800" b="1" i="0" u="sng" spc="-125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rebuchet MS"/>
                <a:cs typeface="Trebuchet MS"/>
              </a:rPr>
              <a:t>	</a:t>
            </a:r>
            <a:endParaRPr sz="4800" dirty="0">
              <a:solidFill>
                <a:srgbClr val="FF0000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521972" y="2467610"/>
            <a:ext cx="4735829" cy="2790190"/>
          </a:xfrm>
          <a:custGeom>
            <a:avLst/>
            <a:gdLst/>
            <a:ahLst/>
            <a:cxnLst/>
            <a:rect l="l" t="t" r="r" b="b"/>
            <a:pathLst>
              <a:path w="7429500" h="1584960">
                <a:moveTo>
                  <a:pt x="7429500" y="0"/>
                </a:moveTo>
                <a:lnTo>
                  <a:pt x="0" y="0"/>
                </a:lnTo>
                <a:lnTo>
                  <a:pt x="0" y="1584959"/>
                </a:lnTo>
                <a:lnTo>
                  <a:pt x="7429500" y="1584959"/>
                </a:lnTo>
                <a:lnTo>
                  <a:pt x="74295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1972" y="2467610"/>
            <a:ext cx="4812029" cy="2790190"/>
          </a:xfrm>
          <a:custGeom>
            <a:avLst/>
            <a:gdLst/>
            <a:ahLst/>
            <a:cxnLst/>
            <a:rect l="l" t="t" r="r" b="b"/>
            <a:pathLst>
              <a:path w="7429500" h="1584960">
                <a:moveTo>
                  <a:pt x="0" y="0"/>
                </a:moveTo>
                <a:lnTo>
                  <a:pt x="4333875" y="0"/>
                </a:lnTo>
                <a:lnTo>
                  <a:pt x="4978654" y="0"/>
                </a:lnTo>
                <a:lnTo>
                  <a:pt x="6191250" y="0"/>
                </a:lnTo>
                <a:lnTo>
                  <a:pt x="7429500" y="0"/>
                </a:lnTo>
                <a:lnTo>
                  <a:pt x="7429500" y="264160"/>
                </a:lnTo>
                <a:lnTo>
                  <a:pt x="7429500" y="660400"/>
                </a:lnTo>
                <a:lnTo>
                  <a:pt x="7429500" y="1584959"/>
                </a:lnTo>
                <a:lnTo>
                  <a:pt x="6191250" y="1584959"/>
                </a:lnTo>
                <a:lnTo>
                  <a:pt x="4333875" y="1584959"/>
                </a:lnTo>
                <a:lnTo>
                  <a:pt x="0" y="1584959"/>
                </a:lnTo>
                <a:lnTo>
                  <a:pt x="0" y="660400"/>
                </a:lnTo>
                <a:lnTo>
                  <a:pt x="0" y="264160"/>
                </a:lnTo>
                <a:lnTo>
                  <a:pt x="0" y="0"/>
                </a:lnTo>
                <a:close/>
              </a:path>
            </a:pathLst>
          </a:custGeom>
          <a:ln w="5841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00411" y="2449203"/>
            <a:ext cx="4633591" cy="2166619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51460" marR="249554" algn="ctr">
              <a:lnSpc>
                <a:spcPts val="2380"/>
              </a:lnSpc>
              <a:spcBef>
                <a:spcPts val="395"/>
              </a:spcBef>
            </a:pPr>
            <a:r>
              <a:rPr sz="2200" spc="-60" dirty="0">
                <a:latin typeface="Arial"/>
                <a:cs typeface="Arial"/>
              </a:rPr>
              <a:t>Bölüm</a:t>
            </a:r>
            <a:r>
              <a:rPr sz="2200" spc="-190" dirty="0">
                <a:latin typeface="Arial"/>
                <a:cs typeface="Arial"/>
              </a:rPr>
              <a:t> </a:t>
            </a:r>
            <a:r>
              <a:rPr sz="2200" spc="-90" dirty="0">
                <a:latin typeface="Arial"/>
                <a:cs typeface="Arial"/>
              </a:rPr>
              <a:t>başkanları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isterse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bölümünde</a:t>
            </a:r>
            <a:r>
              <a:rPr sz="2200" spc="-185" dirty="0">
                <a:latin typeface="Arial"/>
                <a:cs typeface="Arial"/>
              </a:rPr>
              <a:t> </a:t>
            </a:r>
            <a:r>
              <a:rPr sz="2200" spc="-50" dirty="0">
                <a:latin typeface="Arial"/>
                <a:cs typeface="Arial"/>
              </a:rPr>
              <a:t>verilen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spc="15" dirty="0">
                <a:latin typeface="Arial"/>
                <a:cs typeface="Arial"/>
              </a:rPr>
              <a:t>tüm</a:t>
            </a:r>
            <a:r>
              <a:rPr sz="2200" spc="-170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derslerin  </a:t>
            </a:r>
            <a:r>
              <a:rPr sz="2200" spc="-75" dirty="0">
                <a:latin typeface="Arial"/>
                <a:cs typeface="Arial"/>
              </a:rPr>
              <a:t>Bologna</a:t>
            </a:r>
            <a:r>
              <a:rPr sz="2200" spc="-190" dirty="0">
                <a:latin typeface="Arial"/>
                <a:cs typeface="Arial"/>
              </a:rPr>
              <a:t> </a:t>
            </a:r>
            <a:r>
              <a:rPr sz="2200" spc="-55" dirty="0">
                <a:latin typeface="Arial"/>
                <a:cs typeface="Arial"/>
              </a:rPr>
              <a:t>tanımlamaları</a:t>
            </a:r>
            <a:r>
              <a:rPr sz="2200" spc="-175" dirty="0">
                <a:latin typeface="Arial"/>
                <a:cs typeface="Arial"/>
              </a:rPr>
              <a:t> </a:t>
            </a:r>
            <a:r>
              <a:rPr sz="2200" b="1" spc="-80" dirty="0">
                <a:latin typeface="Trebuchet MS"/>
                <a:cs typeface="Trebuchet MS"/>
              </a:rPr>
              <a:t>yetkisi</a:t>
            </a:r>
            <a:r>
              <a:rPr sz="2200" b="1" spc="-215" dirty="0">
                <a:latin typeface="Trebuchet MS"/>
                <a:cs typeface="Trebuchet MS"/>
              </a:rPr>
              <a:t> </a:t>
            </a:r>
            <a:r>
              <a:rPr sz="2200" spc="-60" dirty="0">
                <a:latin typeface="Arial"/>
                <a:cs typeface="Arial"/>
              </a:rPr>
              <a:t>vardır</a:t>
            </a:r>
            <a:r>
              <a:rPr sz="2200" spc="-204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ancak,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95" dirty="0">
                <a:latin typeface="Arial"/>
                <a:cs typeface="Arial"/>
              </a:rPr>
              <a:t>ders</a:t>
            </a:r>
            <a:r>
              <a:rPr sz="2200" spc="-200" dirty="0">
                <a:latin typeface="Arial"/>
                <a:cs typeface="Arial"/>
              </a:rPr>
              <a:t> </a:t>
            </a:r>
            <a:r>
              <a:rPr sz="2200" spc="-80" dirty="0">
                <a:latin typeface="Arial"/>
                <a:cs typeface="Arial"/>
              </a:rPr>
              <a:t>Bologna</a:t>
            </a:r>
            <a:endParaRPr sz="2200" dirty="0">
              <a:latin typeface="Arial"/>
              <a:cs typeface="Arial"/>
            </a:endParaRPr>
          </a:p>
          <a:p>
            <a:pPr algn="ctr">
              <a:lnSpc>
                <a:spcPts val="2195"/>
              </a:lnSpc>
            </a:pPr>
            <a:r>
              <a:rPr sz="2200" spc="-85" dirty="0">
                <a:latin typeface="Arial"/>
                <a:cs typeface="Arial"/>
              </a:rPr>
              <a:t>Tanımlamaları</a:t>
            </a:r>
            <a:r>
              <a:rPr sz="2200" spc="-200" dirty="0">
                <a:latin typeface="Arial"/>
                <a:cs typeface="Arial"/>
              </a:rPr>
              <a:t> </a:t>
            </a:r>
            <a:r>
              <a:rPr sz="2200" spc="-35" dirty="0">
                <a:latin typeface="Arial"/>
                <a:cs typeface="Arial"/>
              </a:rPr>
              <a:t>girişlerinin</a:t>
            </a:r>
            <a:r>
              <a:rPr sz="2200" spc="-190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sorumluluğu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70" dirty="0">
                <a:solidFill>
                  <a:srgbClr val="FF0000"/>
                </a:solidFill>
                <a:latin typeface="Arial"/>
                <a:cs typeface="Arial"/>
              </a:rPr>
              <a:t>dersin</a:t>
            </a:r>
            <a:r>
              <a:rPr sz="2200" spc="-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Arial"/>
                <a:cs typeface="Arial"/>
              </a:rPr>
              <a:t>öğretim</a:t>
            </a:r>
            <a:r>
              <a:rPr sz="2200" spc="-1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200" spc="-95" dirty="0">
                <a:solidFill>
                  <a:srgbClr val="FF0000"/>
                </a:solidFill>
                <a:latin typeface="Arial"/>
                <a:cs typeface="Arial"/>
              </a:rPr>
              <a:t>üyesine</a:t>
            </a:r>
            <a:endParaRPr sz="2200" dirty="0">
              <a:latin typeface="Arial"/>
              <a:cs typeface="Arial"/>
            </a:endParaRPr>
          </a:p>
          <a:p>
            <a:pPr algn="ctr">
              <a:lnSpc>
                <a:spcPts val="2510"/>
              </a:lnSpc>
            </a:pPr>
            <a:r>
              <a:rPr sz="2200" spc="5" dirty="0">
                <a:latin typeface="Arial"/>
                <a:cs typeface="Arial"/>
              </a:rPr>
              <a:t>aittir.</a:t>
            </a:r>
            <a:endParaRPr sz="2200" dirty="0">
              <a:latin typeface="Arial"/>
              <a:cs typeface="Arial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03538"/>
            <a:ext cx="5416776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object 9"/>
          <p:cNvSpPr/>
          <p:nvPr/>
        </p:nvSpPr>
        <p:spPr>
          <a:xfrm>
            <a:off x="6172200" y="4800604"/>
            <a:ext cx="4191000" cy="574807"/>
          </a:xfrm>
          <a:custGeom>
            <a:avLst/>
            <a:gdLst/>
            <a:ahLst/>
            <a:cxnLst/>
            <a:rect l="l" t="t" r="r" b="b"/>
            <a:pathLst>
              <a:path w="1965960" h="307339">
                <a:moveTo>
                  <a:pt x="0" y="51181"/>
                </a:moveTo>
                <a:lnTo>
                  <a:pt x="4032" y="31289"/>
                </a:lnTo>
                <a:lnTo>
                  <a:pt x="15017" y="15017"/>
                </a:lnTo>
                <a:lnTo>
                  <a:pt x="31289" y="4032"/>
                </a:lnTo>
                <a:lnTo>
                  <a:pt x="51181" y="0"/>
                </a:lnTo>
                <a:lnTo>
                  <a:pt x="1914778" y="0"/>
                </a:lnTo>
                <a:lnTo>
                  <a:pt x="1934670" y="4032"/>
                </a:lnTo>
                <a:lnTo>
                  <a:pt x="1950942" y="15017"/>
                </a:lnTo>
                <a:lnTo>
                  <a:pt x="1961927" y="31289"/>
                </a:lnTo>
                <a:lnTo>
                  <a:pt x="1965960" y="51181"/>
                </a:lnTo>
                <a:lnTo>
                  <a:pt x="1965960" y="256158"/>
                </a:lnTo>
                <a:lnTo>
                  <a:pt x="1961927" y="276050"/>
                </a:lnTo>
                <a:lnTo>
                  <a:pt x="1950942" y="292322"/>
                </a:lnTo>
                <a:lnTo>
                  <a:pt x="1934670" y="303307"/>
                </a:lnTo>
                <a:lnTo>
                  <a:pt x="1914778" y="307339"/>
                </a:lnTo>
                <a:lnTo>
                  <a:pt x="51181" y="307339"/>
                </a:lnTo>
                <a:lnTo>
                  <a:pt x="31289" y="303307"/>
                </a:lnTo>
                <a:lnTo>
                  <a:pt x="15017" y="292322"/>
                </a:lnTo>
                <a:lnTo>
                  <a:pt x="4032" y="276050"/>
                </a:lnTo>
                <a:lnTo>
                  <a:pt x="0" y="256158"/>
                </a:lnTo>
                <a:lnTo>
                  <a:pt x="0" y="5118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</TotalTime>
  <Words>489</Words>
  <Application>Microsoft Office PowerPoint</Application>
  <PresentationFormat>Özel</PresentationFormat>
  <Paragraphs>67</Paragraphs>
  <Slides>28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29" baseType="lpstr">
      <vt:lpstr>Ofis Teması</vt:lpstr>
      <vt:lpstr>DERS BİLGİ PAKETİ (BOLOGNA) VERİ GİRİŞLERİ </vt:lpstr>
      <vt:lpstr>Ders Bologna Tanımları Nereden   Görünür? </vt:lpstr>
      <vt:lpstr>PowerPoint Sunusu</vt:lpstr>
      <vt:lpstr>PowerPoint Sunusu</vt:lpstr>
      <vt:lpstr>PowerPoint Sunusu</vt:lpstr>
      <vt:lpstr>PowerPoint Sunusu</vt:lpstr>
      <vt:lpstr>PowerPoint Sunusu</vt:lpstr>
      <vt:lpstr>Ders Bologna Tanımları  Sorumlusu Kimdir? </vt:lpstr>
      <vt:lpstr>PowerPoint Sunusu</vt:lpstr>
      <vt:lpstr>Dersin sorumlusu olan (dersi veren) öğretim elemanı, OBS’de programın aktif müfredatındaki  her bir dersin tanımlamalarında yazmaktadır.</vt:lpstr>
      <vt:lpstr>PowerPoint Sunusu</vt:lpstr>
      <vt:lpstr>PowerPoint Sunusu</vt:lpstr>
      <vt:lpstr>PowerPoint Sunusu</vt:lpstr>
      <vt:lpstr>Ders Bologna Tanımları Nereden Girilir? </vt:lpstr>
      <vt:lpstr>Öğretim Elemanı Ders Bilgi Paketi Girişi Sayfası</vt:lpstr>
      <vt:lpstr>PowerPoint Sunusu</vt:lpstr>
      <vt:lpstr>2. Öğretim elemanı kendine atanan dersi seçer (1) ve  ardından Ders Bilgi Paketi Tanımları’nı seçer (2). </vt:lpstr>
      <vt:lpstr>3. Öğretim elemanı, dersin iş yükünü, 1 numara ile işaretli AKTS/İş Yükü Tablosu kısmında dersle ilgili olan ders içi ve ders dışı etkinliklere göre doldurur. İş yükünü, 3 numaralı kısımda parantez içinde verilen ve müfredatta tanımlı olan AKTS kredisi değerine göre hesaplar. Toplam iş yükünü 25 veya 30'a bölmek için seçim yapar (2 numaralı kısım). Hesaplanan AKTS kredisi, 3 numaralı kısımda parantez içinde yer alan "Dersin AKTS Kredisi"nden düşük veya yüksek çıkarsa iş yükünü yeniden düzenler.</vt:lpstr>
      <vt:lpstr>Bölüm Başkanının Ders Bilgi Paketi Girişi Sayfası </vt:lpstr>
      <vt:lpstr>PowerPoint Sunusu</vt:lpstr>
      <vt:lpstr>1. Açılan  ekrandaki  tüm alanlara  gerekli  veriler (İngilizce ve Türkçe  olarak)  girilerek  kaydedilir. </vt:lpstr>
      <vt:lpstr>Derse Öğrenme Çıktıları Ekleme</vt:lpstr>
      <vt:lpstr>Program Çıktıları İle Ders Öğrenme Çıktılarını İlişkilendirme </vt:lpstr>
      <vt:lpstr>PowerPoint Sunusu</vt:lpstr>
      <vt:lpstr>Başka Bir Dersin Içeriğinden   Kopyalama 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SeLma Höçük</dc:creator>
  <cp:lastModifiedBy>technopc</cp:lastModifiedBy>
  <cp:revision>79</cp:revision>
  <cp:lastPrinted>2021-03-30T12:35:24Z</cp:lastPrinted>
  <dcterms:created xsi:type="dcterms:W3CDTF">2021-03-22T20:29:00Z</dcterms:created>
  <dcterms:modified xsi:type="dcterms:W3CDTF">2026-07-09T08:19:35Z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2019-04-12T00:00:00Z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2021-03-22T00:00:00Z</vt:filetime>
  </property>
</Properties>
</file>