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3" r:id="rId8"/>
    <p:sldId id="267" r:id="rId9"/>
    <p:sldId id="264" r:id="rId10"/>
    <p:sldId id="26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D7D24ED-D93B-4FF2-89C4-48A0B3F7B0E8}" type="datetimeFigureOut">
              <a:rPr lang="tr-TR" smtClean="0"/>
              <a:t>13.04.2021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228349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D7D24ED-D93B-4FF2-89C4-48A0B3F7B0E8}" type="datetimeFigureOut">
              <a:rPr lang="tr-TR" smtClean="0"/>
              <a:t>13.04.2021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379895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D7D24ED-D93B-4FF2-89C4-48A0B3F7B0E8}" type="datetimeFigureOut">
              <a:rPr lang="tr-TR" smtClean="0"/>
              <a:t>13.04.2021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248944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D7D24ED-D93B-4FF2-89C4-48A0B3F7B0E8}" type="datetimeFigureOut">
              <a:rPr lang="tr-TR" smtClean="0"/>
              <a:t>13.04.2021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66219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D7D24ED-D93B-4FF2-89C4-48A0B3F7B0E8}" type="datetimeFigureOut">
              <a:rPr lang="tr-TR" smtClean="0"/>
              <a:t>13.04.2021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26785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D7D24ED-D93B-4FF2-89C4-48A0B3F7B0E8}" type="datetimeFigureOut">
              <a:rPr lang="tr-TR" smtClean="0"/>
              <a:t>13.04.2021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85203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D7D24ED-D93B-4FF2-89C4-48A0B3F7B0E8}" type="datetimeFigureOut">
              <a:rPr lang="tr-TR" smtClean="0"/>
              <a:t>13.04.2021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34326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D7D24ED-D93B-4FF2-89C4-48A0B3F7B0E8}" type="datetimeFigureOut">
              <a:rPr lang="tr-TR" smtClean="0"/>
              <a:t>13.04.2021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236874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7D24ED-D93B-4FF2-89C4-48A0B3F7B0E8}" type="datetimeFigureOut">
              <a:rPr lang="tr-TR" smtClean="0"/>
              <a:t>13.04.2021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214829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7D24ED-D93B-4FF2-89C4-48A0B3F7B0E8}" type="datetimeFigureOut">
              <a:rPr lang="tr-TR" smtClean="0"/>
              <a:t>13.04.2021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19716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7D24ED-D93B-4FF2-89C4-48A0B3F7B0E8}" type="datetimeFigureOut">
              <a:rPr lang="tr-TR" smtClean="0"/>
              <a:t>13.04.2021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56996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D24ED-D93B-4FF2-89C4-48A0B3F7B0E8}" type="datetimeFigureOut">
              <a:rPr lang="tr-TR" smtClean="0"/>
              <a:t>13.04.2021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CC592-7FE6-470D-A498-F2D3E793C5B8}" type="slidenum">
              <a:rPr lang="tr-TR" smtClean="0"/>
              <a:t>‹#›</a:t>
            </a:fld>
            <a:endParaRPr lang="tr-TR"/>
          </a:p>
        </p:txBody>
      </p:sp>
    </p:spTree>
    <p:extLst>
      <p:ext uri="{BB962C8B-B14F-4D97-AF65-F5344CB8AC3E}">
        <p14:creationId xmlns:p14="http://schemas.microsoft.com/office/powerpoint/2010/main" val="243661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620689"/>
            <a:ext cx="7772400" cy="864096"/>
          </a:xfrm>
        </p:spPr>
        <p:txBody>
          <a:bodyPr>
            <a:normAutofit/>
          </a:bodyPr>
          <a:lstStyle/>
          <a:p>
            <a:r>
              <a:rPr lang="tr-TR" sz="2000" b="1" dirty="0" smtClean="0">
                <a:solidFill>
                  <a:srgbClr val="C00000"/>
                </a:solidFill>
              </a:rPr>
              <a:t>BİLGİ PAKETİ (BOLOGNA) İŞLEMLERİ ÖNCESİ YAPILMASI GEREKEN İŞLEMLER</a:t>
            </a:r>
            <a:endParaRPr lang="tr-TR" sz="2000" b="1" dirty="0">
              <a:solidFill>
                <a:srgbClr val="C00000"/>
              </a:solidFill>
            </a:endParaRPr>
          </a:p>
        </p:txBody>
      </p:sp>
      <p:sp>
        <p:nvSpPr>
          <p:cNvPr id="3" name="Alt Başlık 2"/>
          <p:cNvSpPr>
            <a:spLocks noGrp="1"/>
          </p:cNvSpPr>
          <p:nvPr>
            <p:ph type="subTitle" idx="1"/>
          </p:nvPr>
        </p:nvSpPr>
        <p:spPr>
          <a:xfrm>
            <a:off x="1115616" y="1484784"/>
            <a:ext cx="6840760" cy="4392488"/>
          </a:xfrm>
        </p:spPr>
        <p:txBody>
          <a:bodyPr>
            <a:normAutofit fontScale="62500" lnSpcReduction="20000"/>
          </a:bodyPr>
          <a:lstStyle/>
          <a:p>
            <a:pPr algn="just"/>
            <a:r>
              <a:rPr lang="tr-TR" sz="2000" b="1" dirty="0" smtClean="0">
                <a:solidFill>
                  <a:srgbClr val="C00000"/>
                </a:solidFill>
              </a:rPr>
              <a:t>1-</a:t>
            </a:r>
            <a:r>
              <a:rPr lang="tr-TR" sz="2000" dirty="0" smtClean="0">
                <a:solidFill>
                  <a:schemeClr val="tx1"/>
                </a:solidFill>
              </a:rPr>
              <a:t> </a:t>
            </a:r>
            <a:r>
              <a:rPr lang="tr-TR" sz="2000" b="1" dirty="0" smtClean="0">
                <a:solidFill>
                  <a:srgbClr val="C00000"/>
                </a:solidFill>
              </a:rPr>
              <a:t>Fakülte – Bölüm </a:t>
            </a:r>
            <a:r>
              <a:rPr lang="tr-TR" sz="2000" b="1" dirty="0">
                <a:solidFill>
                  <a:srgbClr val="C00000"/>
                </a:solidFill>
              </a:rPr>
              <a:t>– </a:t>
            </a:r>
            <a:r>
              <a:rPr lang="tr-TR" sz="2000" b="1" dirty="0" smtClean="0">
                <a:solidFill>
                  <a:srgbClr val="C00000"/>
                </a:solidFill>
              </a:rPr>
              <a:t>Programların kontrol edilmesi</a:t>
            </a:r>
          </a:p>
          <a:p>
            <a:pPr algn="just"/>
            <a:r>
              <a:rPr lang="tr-TR" sz="2000" dirty="0" smtClean="0">
                <a:solidFill>
                  <a:schemeClr val="tx1"/>
                </a:solidFill>
              </a:rPr>
              <a:t>(Akademik </a:t>
            </a:r>
            <a:r>
              <a:rPr lang="tr-TR" sz="2000" dirty="0">
                <a:solidFill>
                  <a:schemeClr val="tx1"/>
                </a:solidFill>
              </a:rPr>
              <a:t>İşlemler&gt;Fakülte Tanımları) </a:t>
            </a:r>
            <a:endParaRPr lang="tr-TR" sz="2000" dirty="0" smtClean="0">
              <a:solidFill>
                <a:schemeClr val="tx1"/>
              </a:solidFill>
            </a:endParaRPr>
          </a:p>
          <a:p>
            <a:pPr algn="just"/>
            <a:r>
              <a:rPr lang="tr-TR" sz="2000" dirty="0" smtClean="0">
                <a:solidFill>
                  <a:schemeClr val="tx1"/>
                </a:solidFill>
              </a:rPr>
              <a:t>(</a:t>
            </a:r>
            <a:r>
              <a:rPr lang="tr-TR" sz="2000" dirty="0">
                <a:solidFill>
                  <a:schemeClr val="tx1"/>
                </a:solidFill>
              </a:rPr>
              <a:t>Akademik İşlemler &gt; Bölüm Tanımları</a:t>
            </a:r>
            <a:r>
              <a:rPr lang="tr-TR" sz="2000" dirty="0" smtClean="0">
                <a:solidFill>
                  <a:schemeClr val="tx1"/>
                </a:solidFill>
              </a:rPr>
              <a:t>)</a:t>
            </a:r>
          </a:p>
          <a:p>
            <a:pPr algn="just"/>
            <a:r>
              <a:rPr lang="tr-TR" sz="2000" dirty="0" smtClean="0">
                <a:solidFill>
                  <a:schemeClr val="tx1"/>
                </a:solidFill>
              </a:rPr>
              <a:t>(</a:t>
            </a:r>
            <a:r>
              <a:rPr lang="tr-TR" sz="2000" dirty="0">
                <a:solidFill>
                  <a:schemeClr val="tx1"/>
                </a:solidFill>
              </a:rPr>
              <a:t>Akademik İşlemler &gt; Program Tanımları)</a:t>
            </a:r>
          </a:p>
          <a:p>
            <a:pPr algn="just"/>
            <a:r>
              <a:rPr lang="tr-TR" sz="2000" dirty="0">
                <a:solidFill>
                  <a:schemeClr val="tx1"/>
                </a:solidFill>
              </a:rPr>
              <a:t>Seçilen fakülte – bölüm – programı düzenlemek için; Değiştir butonuna </a:t>
            </a:r>
            <a:r>
              <a:rPr lang="tr-TR" sz="2000" dirty="0" smtClean="0">
                <a:solidFill>
                  <a:schemeClr val="tx1"/>
                </a:solidFill>
              </a:rPr>
              <a:t>tıklayınız. </a:t>
            </a:r>
            <a:endParaRPr lang="tr-TR" sz="2000" dirty="0">
              <a:solidFill>
                <a:schemeClr val="tx1"/>
              </a:solidFill>
            </a:endParaRPr>
          </a:p>
          <a:p>
            <a:pPr marL="457200" indent="-457200" algn="just">
              <a:buAutoNum type="alphaLcParenR"/>
            </a:pPr>
            <a:r>
              <a:rPr lang="tr-TR" sz="2000" dirty="0" smtClean="0">
                <a:solidFill>
                  <a:schemeClr val="tx1"/>
                </a:solidFill>
              </a:rPr>
              <a:t>Bologna </a:t>
            </a:r>
            <a:r>
              <a:rPr lang="tr-TR" sz="2000" dirty="0">
                <a:solidFill>
                  <a:schemeClr val="tx1"/>
                </a:solidFill>
              </a:rPr>
              <a:t>Ekranında </a:t>
            </a:r>
            <a:r>
              <a:rPr lang="tr-TR" sz="2000" dirty="0" smtClean="0">
                <a:solidFill>
                  <a:schemeClr val="tx1"/>
                </a:solidFill>
              </a:rPr>
              <a:t>Gösterme seçilmiş </a:t>
            </a:r>
            <a:r>
              <a:rPr lang="tr-TR" sz="2000" dirty="0">
                <a:solidFill>
                  <a:schemeClr val="tx1"/>
                </a:solidFill>
              </a:rPr>
              <a:t>ise bu fakülte – bölüm –program Bologna işlemlerinde ve Bologna sayfasında </a:t>
            </a:r>
            <a:r>
              <a:rPr lang="tr-TR" sz="2000" dirty="0" smtClean="0">
                <a:solidFill>
                  <a:schemeClr val="tx1"/>
                </a:solidFill>
              </a:rPr>
              <a:t>gözükmeyecektir.</a:t>
            </a:r>
          </a:p>
          <a:p>
            <a:pPr marL="457200" indent="-457200" algn="just">
              <a:buAutoNum type="alphaLcParenR"/>
            </a:pPr>
            <a:r>
              <a:rPr lang="tr-TR" sz="2000" dirty="0" smtClean="0">
                <a:solidFill>
                  <a:schemeClr val="tx1"/>
                </a:solidFill>
              </a:rPr>
              <a:t>Program </a:t>
            </a:r>
            <a:r>
              <a:rPr lang="tr-TR" sz="2000" dirty="0">
                <a:solidFill>
                  <a:schemeClr val="tx1"/>
                </a:solidFill>
              </a:rPr>
              <a:t>tanımlarından; </a:t>
            </a:r>
            <a:r>
              <a:rPr lang="tr-TR" sz="2000" dirty="0" smtClean="0">
                <a:solidFill>
                  <a:schemeClr val="tx1"/>
                </a:solidFill>
              </a:rPr>
              <a:t>Aktif seçeneği </a:t>
            </a:r>
            <a:r>
              <a:rPr lang="tr-TR" sz="2000" dirty="0">
                <a:solidFill>
                  <a:schemeClr val="tx1"/>
                </a:solidFill>
              </a:rPr>
              <a:t>seçilmemiş ise bu program Bologna işlemlerinde ve Bologna sayfasında </a:t>
            </a:r>
            <a:r>
              <a:rPr lang="tr-TR" sz="2000" dirty="0" smtClean="0">
                <a:solidFill>
                  <a:schemeClr val="tx1"/>
                </a:solidFill>
              </a:rPr>
              <a:t>gözükmeyecektir.</a:t>
            </a:r>
          </a:p>
          <a:p>
            <a:pPr marL="457200" indent="-457200" algn="just">
              <a:buAutoNum type="alphaLcParenR"/>
            </a:pPr>
            <a:r>
              <a:rPr lang="tr-TR" sz="2000" dirty="0" smtClean="0">
                <a:solidFill>
                  <a:schemeClr val="tx1"/>
                </a:solidFill>
              </a:rPr>
              <a:t>Fakülte </a:t>
            </a:r>
            <a:r>
              <a:rPr lang="tr-TR" sz="2000" dirty="0">
                <a:solidFill>
                  <a:schemeClr val="tx1"/>
                </a:solidFill>
              </a:rPr>
              <a:t>tanımlarından; Fakülte </a:t>
            </a:r>
            <a:r>
              <a:rPr lang="tr-TR" sz="2000" dirty="0" err="1">
                <a:solidFill>
                  <a:schemeClr val="tx1"/>
                </a:solidFill>
              </a:rPr>
              <a:t>Tipi’nin</a:t>
            </a:r>
            <a:r>
              <a:rPr lang="tr-TR" sz="2000" dirty="0">
                <a:solidFill>
                  <a:schemeClr val="tx1"/>
                </a:solidFill>
              </a:rPr>
              <a:t> doğru olduğundan emin </a:t>
            </a:r>
            <a:r>
              <a:rPr lang="tr-TR" sz="2000" dirty="0" smtClean="0">
                <a:solidFill>
                  <a:schemeClr val="tx1"/>
                </a:solidFill>
              </a:rPr>
              <a:t>olunuz.</a:t>
            </a:r>
          </a:p>
          <a:p>
            <a:pPr marL="457200" indent="-457200" algn="just">
              <a:buAutoNum type="alphaLcParenR"/>
            </a:pPr>
            <a:r>
              <a:rPr lang="tr-TR" sz="2000" dirty="0" smtClean="0">
                <a:solidFill>
                  <a:schemeClr val="tx1"/>
                </a:solidFill>
              </a:rPr>
              <a:t>Program </a:t>
            </a:r>
            <a:r>
              <a:rPr lang="tr-TR" sz="2000" dirty="0">
                <a:solidFill>
                  <a:schemeClr val="tx1"/>
                </a:solidFill>
              </a:rPr>
              <a:t>tanımlarından; Program Türü’ nün doğru olduğundan emin olunuz</a:t>
            </a:r>
            <a:r>
              <a:rPr lang="tr-TR" sz="2000" dirty="0" smtClean="0">
                <a:solidFill>
                  <a:schemeClr val="tx1"/>
                </a:solidFill>
              </a:rPr>
              <a:t>.</a:t>
            </a:r>
          </a:p>
          <a:p>
            <a:pPr algn="just"/>
            <a:endParaRPr lang="tr-TR" sz="2000" dirty="0" smtClean="0">
              <a:solidFill>
                <a:schemeClr val="tx1"/>
              </a:solidFill>
            </a:endParaRPr>
          </a:p>
          <a:p>
            <a:pPr algn="just"/>
            <a:r>
              <a:rPr lang="tr-TR" sz="2000" b="1" dirty="0" smtClean="0">
                <a:solidFill>
                  <a:srgbClr val="C00000"/>
                </a:solidFill>
              </a:rPr>
              <a:t>2- Müfredat </a:t>
            </a:r>
            <a:r>
              <a:rPr lang="tr-TR" sz="2000" b="1" dirty="0">
                <a:solidFill>
                  <a:srgbClr val="C00000"/>
                </a:solidFill>
              </a:rPr>
              <a:t>derslerinin kontrol </a:t>
            </a:r>
            <a:r>
              <a:rPr lang="tr-TR" sz="2000" b="1" dirty="0" smtClean="0">
                <a:solidFill>
                  <a:srgbClr val="C00000"/>
                </a:solidFill>
              </a:rPr>
              <a:t>edilmesi</a:t>
            </a:r>
          </a:p>
          <a:p>
            <a:pPr algn="just"/>
            <a:r>
              <a:rPr lang="tr-TR" sz="2000" dirty="0" smtClean="0">
                <a:solidFill>
                  <a:schemeClr val="tx1"/>
                </a:solidFill>
              </a:rPr>
              <a:t>(</a:t>
            </a:r>
            <a:r>
              <a:rPr lang="tr-TR" sz="2000" dirty="0">
                <a:solidFill>
                  <a:schemeClr val="tx1"/>
                </a:solidFill>
              </a:rPr>
              <a:t>Ders İşlemleri &gt; Müfredat İşlemleri &gt; Müfredat Seçiniz &gt; Müfredat Dersleri &gt; Dersin üzerine </a:t>
            </a:r>
            <a:r>
              <a:rPr lang="tr-TR" sz="2000" dirty="0" smtClean="0">
                <a:solidFill>
                  <a:schemeClr val="tx1"/>
                </a:solidFill>
              </a:rPr>
              <a:t>tıkla </a:t>
            </a:r>
            <a:r>
              <a:rPr lang="tr-TR" sz="2000" dirty="0">
                <a:solidFill>
                  <a:schemeClr val="tx1"/>
                </a:solidFill>
              </a:rPr>
              <a:t>&gt; Değiştir ) </a:t>
            </a:r>
          </a:p>
          <a:p>
            <a:pPr marL="457200" indent="-457200" algn="just">
              <a:buAutoNum type="alphaLcParenR"/>
            </a:pPr>
            <a:r>
              <a:rPr lang="tr-TR" sz="2000" dirty="0" smtClean="0">
                <a:solidFill>
                  <a:schemeClr val="tx1"/>
                </a:solidFill>
              </a:rPr>
              <a:t>Açılan </a:t>
            </a:r>
            <a:r>
              <a:rPr lang="tr-TR" sz="2000" dirty="0">
                <a:solidFill>
                  <a:schemeClr val="tx1"/>
                </a:solidFill>
              </a:rPr>
              <a:t>ekranda </a:t>
            </a:r>
            <a:r>
              <a:rPr lang="tr-TR" sz="2000" dirty="0" err="1">
                <a:solidFill>
                  <a:schemeClr val="tx1"/>
                </a:solidFill>
              </a:rPr>
              <a:t>Bolognada</a:t>
            </a:r>
            <a:r>
              <a:rPr lang="tr-TR" sz="2000" dirty="0">
                <a:solidFill>
                  <a:schemeClr val="tx1"/>
                </a:solidFill>
              </a:rPr>
              <a:t> Gösterme seçili ise bu dersler Bologna sayfasında gözükmeyecektir</a:t>
            </a:r>
            <a:r>
              <a:rPr lang="tr-TR" sz="2000" dirty="0" smtClean="0">
                <a:solidFill>
                  <a:schemeClr val="tx1"/>
                </a:solidFill>
              </a:rPr>
              <a:t>.</a:t>
            </a:r>
          </a:p>
          <a:p>
            <a:pPr algn="just"/>
            <a:endParaRPr lang="tr-TR" sz="2000" dirty="0" smtClean="0">
              <a:solidFill>
                <a:schemeClr val="tx1"/>
              </a:solidFill>
            </a:endParaRPr>
          </a:p>
          <a:p>
            <a:pPr algn="just"/>
            <a:r>
              <a:rPr lang="tr-TR" sz="2000" b="1" dirty="0">
                <a:solidFill>
                  <a:schemeClr val="accent6">
                    <a:lumMod val="75000"/>
                  </a:schemeClr>
                </a:solidFill>
              </a:rPr>
              <a:t>(Not: Bologna aktif müfredat üzerinden çalışır.) </a:t>
            </a:r>
            <a:endParaRPr lang="tr-TR" sz="2000" b="1" dirty="0" smtClean="0">
              <a:solidFill>
                <a:schemeClr val="accent6">
                  <a:lumMod val="75000"/>
                </a:schemeClr>
              </a:solidFill>
            </a:endParaRPr>
          </a:p>
          <a:p>
            <a:pPr algn="just"/>
            <a:r>
              <a:rPr lang="tr-TR" sz="2000" b="1" dirty="0" smtClean="0">
                <a:solidFill>
                  <a:schemeClr val="accent6">
                    <a:lumMod val="75000"/>
                  </a:schemeClr>
                </a:solidFill>
              </a:rPr>
              <a:t>(</a:t>
            </a:r>
            <a:r>
              <a:rPr lang="tr-TR" sz="2000" b="1" dirty="0">
                <a:solidFill>
                  <a:schemeClr val="accent6">
                    <a:lumMod val="75000"/>
                  </a:schemeClr>
                </a:solidFill>
              </a:rPr>
              <a:t>Önemli Not: </a:t>
            </a:r>
            <a:r>
              <a:rPr lang="tr-TR" sz="2000" b="1" dirty="0" smtClean="0">
                <a:solidFill>
                  <a:schemeClr val="accent6">
                    <a:lumMod val="75000"/>
                  </a:schemeClr>
                </a:solidFill>
              </a:rPr>
              <a:t>Bologna işlemleri </a:t>
            </a:r>
            <a:r>
              <a:rPr lang="tr-TR" sz="2000" b="1" smtClean="0">
                <a:solidFill>
                  <a:schemeClr val="accent6">
                    <a:lumMod val="75000"/>
                  </a:schemeClr>
                </a:solidFill>
              </a:rPr>
              <a:t>tamamlandığında ileriki </a:t>
            </a:r>
            <a:r>
              <a:rPr lang="tr-TR" sz="2000" b="1" dirty="0" smtClean="0">
                <a:solidFill>
                  <a:schemeClr val="accent6">
                    <a:lumMod val="75000"/>
                  </a:schemeClr>
                </a:solidFill>
              </a:rPr>
              <a:t>süreçte bir </a:t>
            </a:r>
            <a:r>
              <a:rPr lang="tr-TR" sz="2000" b="1" dirty="0">
                <a:solidFill>
                  <a:schemeClr val="accent6">
                    <a:lumMod val="75000"/>
                  </a:schemeClr>
                </a:solidFill>
              </a:rPr>
              <a:t>programa yeni bir müfredat tanımlanacak </a:t>
            </a:r>
            <a:r>
              <a:rPr lang="tr-TR" sz="2000" b="1" dirty="0" smtClean="0">
                <a:solidFill>
                  <a:schemeClr val="accent6">
                    <a:lumMod val="75000"/>
                  </a:schemeClr>
                </a:solidFill>
              </a:rPr>
              <a:t>ise (</a:t>
            </a:r>
            <a:r>
              <a:rPr lang="tr-TR" sz="2000" b="1" dirty="0">
                <a:solidFill>
                  <a:schemeClr val="accent6">
                    <a:lumMod val="75000"/>
                  </a:schemeClr>
                </a:solidFill>
              </a:rPr>
              <a:t>müfredat </a:t>
            </a:r>
            <a:r>
              <a:rPr lang="tr-TR" sz="2000" b="1" dirty="0" smtClean="0">
                <a:solidFill>
                  <a:schemeClr val="accent6">
                    <a:lumMod val="75000"/>
                  </a:schemeClr>
                </a:solidFill>
              </a:rPr>
              <a:t>değişikliği söz konusu olduğunda) </a:t>
            </a:r>
            <a:r>
              <a:rPr lang="tr-TR" sz="2000" b="1" smtClean="0">
                <a:solidFill>
                  <a:schemeClr val="accent6">
                    <a:lumMod val="75000"/>
                  </a:schemeClr>
                </a:solidFill>
              </a:rPr>
              <a:t>mutlaka </a:t>
            </a:r>
            <a:r>
              <a:rPr lang="tr-TR" sz="2000" b="1" dirty="0">
                <a:solidFill>
                  <a:schemeClr val="accent6">
                    <a:lumMod val="75000"/>
                  </a:schemeClr>
                </a:solidFill>
              </a:rPr>
              <a:t>ç</a:t>
            </a:r>
            <a:r>
              <a:rPr lang="tr-TR" sz="2000" b="1" smtClean="0">
                <a:solidFill>
                  <a:schemeClr val="accent6">
                    <a:lumMod val="75000"/>
                  </a:schemeClr>
                </a:solidFill>
              </a:rPr>
              <a:t>oğalt </a:t>
            </a:r>
            <a:r>
              <a:rPr lang="tr-TR" sz="2000" b="1" dirty="0">
                <a:solidFill>
                  <a:schemeClr val="accent6">
                    <a:lumMod val="75000"/>
                  </a:schemeClr>
                </a:solidFill>
              </a:rPr>
              <a:t>butonu ile yeni müfredat oluşturulmalıdır. </a:t>
            </a:r>
            <a:r>
              <a:rPr lang="tr-TR" sz="2000" b="1" dirty="0" smtClean="0">
                <a:solidFill>
                  <a:schemeClr val="accent6">
                    <a:lumMod val="75000"/>
                  </a:schemeClr>
                </a:solidFill>
              </a:rPr>
              <a:t>Bu çoğaltılan müfredat üzerinden istenilen güncellemeler yapılmalıdır. Çoğalt </a:t>
            </a:r>
            <a:r>
              <a:rPr lang="tr-TR" sz="2000" b="1" dirty="0">
                <a:solidFill>
                  <a:schemeClr val="accent6">
                    <a:lumMod val="75000"/>
                  </a:schemeClr>
                </a:solidFill>
              </a:rPr>
              <a:t>butonu kullanılmaz ise müfredattaki derslerin Bologna bilgileri gözükmeyecektir.) </a:t>
            </a:r>
          </a:p>
        </p:txBody>
      </p:sp>
    </p:spTree>
    <p:extLst>
      <p:ext uri="{BB962C8B-B14F-4D97-AF65-F5344CB8AC3E}">
        <p14:creationId xmlns:p14="http://schemas.microsoft.com/office/powerpoint/2010/main" val="928032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147248" cy="706090"/>
          </a:xfrm>
        </p:spPr>
        <p:txBody>
          <a:bodyPr>
            <a:normAutofit/>
          </a:bodyPr>
          <a:lstStyle/>
          <a:p>
            <a:r>
              <a:rPr lang="tr-TR" sz="2000" b="1" dirty="0" smtClean="0">
                <a:solidFill>
                  <a:srgbClr val="C00000"/>
                </a:solidFill>
              </a:rPr>
              <a:t>4.3. Program TYYÇ Matrisi Alanı</a:t>
            </a:r>
            <a:endParaRPr lang="tr-TR" sz="2000" b="1" dirty="0">
              <a:solidFill>
                <a:srgbClr val="C00000"/>
              </a:solidFill>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341" t="10960" r="12476" b="14898"/>
          <a:stretch/>
        </p:blipFill>
        <p:spPr bwMode="auto">
          <a:xfrm>
            <a:off x="1043608" y="1340768"/>
            <a:ext cx="6840760" cy="458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Düz Ok Bağlayıcısı 3"/>
          <p:cNvCxnSpPr/>
          <p:nvPr/>
        </p:nvCxnSpPr>
        <p:spPr>
          <a:xfrm>
            <a:off x="1928755" y="2420888"/>
            <a:ext cx="0"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2740174" y="2425302"/>
            <a:ext cx="0" cy="6436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2510223" y="3068960"/>
            <a:ext cx="667170" cy="21544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smtClean="0"/>
              <a:t>Ulusal Alan</a:t>
            </a:r>
            <a:endParaRPr lang="tr-TR" sz="800" b="1" dirty="0"/>
          </a:p>
        </p:txBody>
      </p:sp>
      <p:sp>
        <p:nvSpPr>
          <p:cNvPr id="9" name="Metin kutusu 8"/>
          <p:cNvSpPr txBox="1"/>
          <p:nvPr/>
        </p:nvSpPr>
        <p:spPr>
          <a:xfrm>
            <a:off x="1719738" y="3069697"/>
            <a:ext cx="663964" cy="21544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smtClean="0"/>
              <a:t>Temel Alan</a:t>
            </a:r>
            <a:endParaRPr lang="tr-TR" sz="800" b="1" dirty="0"/>
          </a:p>
        </p:txBody>
      </p:sp>
      <p:sp>
        <p:nvSpPr>
          <p:cNvPr id="7" name="Dikdörtgen 6"/>
          <p:cNvSpPr/>
          <p:nvPr/>
        </p:nvSpPr>
        <p:spPr>
          <a:xfrm>
            <a:off x="1835696" y="2204864"/>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627784" y="2204864"/>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540516" y="2194470"/>
            <a:ext cx="648072" cy="3528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835696" y="1772816"/>
            <a:ext cx="36724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3779912" y="2514091"/>
            <a:ext cx="144810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800" b="1" dirty="0" smtClean="0"/>
              <a:t>Program </a:t>
            </a:r>
            <a:r>
              <a:rPr lang="tr-TR" sz="800" b="1" dirty="0" err="1" smtClean="0"/>
              <a:t>Öğr</a:t>
            </a:r>
            <a:r>
              <a:rPr lang="tr-TR" sz="800" b="1" dirty="0" smtClean="0"/>
              <a:t>. Çıktı ve yetkilileri alanında girilen çıktılar</a:t>
            </a:r>
            <a:endParaRPr lang="tr-TR" sz="800" b="1" dirty="0"/>
          </a:p>
        </p:txBody>
      </p:sp>
      <p:sp>
        <p:nvSpPr>
          <p:cNvPr id="17" name="Metin kutusu 16"/>
          <p:cNvSpPr txBox="1"/>
          <p:nvPr/>
        </p:nvSpPr>
        <p:spPr>
          <a:xfrm>
            <a:off x="6548628" y="3516617"/>
            <a:ext cx="891591" cy="21544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smtClean="0"/>
              <a:t>TYYÇ Bilgi Paketi</a:t>
            </a:r>
            <a:endParaRPr lang="tr-TR" sz="800" b="1" dirty="0"/>
          </a:p>
        </p:txBody>
      </p:sp>
      <p:cxnSp>
        <p:nvCxnSpPr>
          <p:cNvPr id="18" name="Düz Ok Bağlayıcısı 17"/>
          <p:cNvCxnSpPr/>
          <p:nvPr/>
        </p:nvCxnSpPr>
        <p:spPr>
          <a:xfrm>
            <a:off x="4427984" y="2034467"/>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6188588" y="3638393"/>
            <a:ext cx="3600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748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3" y="1203538"/>
            <a:ext cx="4626740" cy="429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Çentikli Sağ Ok 8"/>
          <p:cNvSpPr/>
          <p:nvPr/>
        </p:nvSpPr>
        <p:spPr>
          <a:xfrm>
            <a:off x="4355976" y="1941163"/>
            <a:ext cx="1097736"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1" name="Çentikli Sağ Ok 10"/>
          <p:cNvSpPr/>
          <p:nvPr/>
        </p:nvSpPr>
        <p:spPr>
          <a:xfrm>
            <a:off x="4355976" y="3798041"/>
            <a:ext cx="1055706"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2" name="Çentikli Sağ Ok 11"/>
          <p:cNvSpPr/>
          <p:nvPr/>
        </p:nvSpPr>
        <p:spPr>
          <a:xfrm>
            <a:off x="4479633" y="2557306"/>
            <a:ext cx="1010611"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4" name="Çentikli Sağ Ok 13"/>
          <p:cNvSpPr/>
          <p:nvPr/>
        </p:nvSpPr>
        <p:spPr>
          <a:xfrm>
            <a:off x="4479634" y="3216369"/>
            <a:ext cx="1010611"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5" name="Çentikli Sağ Ok 14"/>
          <p:cNvSpPr/>
          <p:nvPr/>
        </p:nvSpPr>
        <p:spPr>
          <a:xfrm>
            <a:off x="4355975" y="5057278"/>
            <a:ext cx="1068055"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6" name="Çentikli Sağ Ok 15"/>
          <p:cNvSpPr/>
          <p:nvPr/>
        </p:nvSpPr>
        <p:spPr>
          <a:xfrm>
            <a:off x="4355976" y="4431518"/>
            <a:ext cx="1064332"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9" name="Metin kutusu 18"/>
          <p:cNvSpPr txBox="1"/>
          <p:nvPr/>
        </p:nvSpPr>
        <p:spPr>
          <a:xfrm>
            <a:off x="5631762" y="1891512"/>
            <a:ext cx="1820558" cy="369332"/>
          </a:xfrm>
          <a:prstGeom prst="rect">
            <a:avLst/>
          </a:prstGeom>
          <a:noFill/>
        </p:spPr>
        <p:txBody>
          <a:bodyPr wrap="square" rtlCol="0">
            <a:spAutoFit/>
          </a:bodyPr>
          <a:lstStyle/>
          <a:p>
            <a:r>
              <a:rPr lang="tr-TR" b="1" dirty="0" smtClean="0">
                <a:solidFill>
                  <a:srgbClr val="C00000"/>
                </a:solidFill>
              </a:rPr>
              <a:t>Bölüm Başkanı</a:t>
            </a:r>
            <a:endParaRPr lang="tr-TR" b="1" dirty="0">
              <a:solidFill>
                <a:srgbClr val="C00000"/>
              </a:solidFill>
            </a:endParaRPr>
          </a:p>
        </p:txBody>
      </p:sp>
      <p:sp>
        <p:nvSpPr>
          <p:cNvPr id="22" name="Metin kutusu 21"/>
          <p:cNvSpPr txBox="1"/>
          <p:nvPr/>
        </p:nvSpPr>
        <p:spPr>
          <a:xfrm>
            <a:off x="5720919" y="3166718"/>
            <a:ext cx="1820558" cy="369332"/>
          </a:xfrm>
          <a:prstGeom prst="rect">
            <a:avLst/>
          </a:prstGeom>
          <a:noFill/>
        </p:spPr>
        <p:txBody>
          <a:bodyPr wrap="square" rtlCol="0">
            <a:spAutoFit/>
          </a:bodyPr>
          <a:lstStyle/>
          <a:p>
            <a:r>
              <a:rPr lang="tr-TR" b="1" dirty="0" smtClean="0">
                <a:solidFill>
                  <a:srgbClr val="C00000"/>
                </a:solidFill>
              </a:rPr>
              <a:t>Bölüm Başkanı</a:t>
            </a:r>
            <a:endParaRPr lang="tr-TR" b="1" dirty="0">
              <a:solidFill>
                <a:srgbClr val="C00000"/>
              </a:solidFill>
            </a:endParaRPr>
          </a:p>
        </p:txBody>
      </p:sp>
      <p:sp>
        <p:nvSpPr>
          <p:cNvPr id="23" name="Metin kutusu 22"/>
          <p:cNvSpPr txBox="1"/>
          <p:nvPr/>
        </p:nvSpPr>
        <p:spPr>
          <a:xfrm>
            <a:off x="5712017" y="3883405"/>
            <a:ext cx="1820558" cy="369332"/>
          </a:xfrm>
          <a:prstGeom prst="rect">
            <a:avLst/>
          </a:prstGeom>
          <a:noFill/>
        </p:spPr>
        <p:txBody>
          <a:bodyPr wrap="square" rtlCol="0">
            <a:spAutoFit/>
          </a:bodyPr>
          <a:lstStyle/>
          <a:p>
            <a:r>
              <a:rPr lang="tr-TR" b="1" dirty="0" smtClean="0">
                <a:solidFill>
                  <a:srgbClr val="C00000"/>
                </a:solidFill>
              </a:rPr>
              <a:t>Bölüm Başkanı</a:t>
            </a:r>
            <a:endParaRPr lang="tr-TR" b="1" dirty="0">
              <a:solidFill>
                <a:srgbClr val="C00000"/>
              </a:solidFill>
            </a:endParaRPr>
          </a:p>
        </p:txBody>
      </p:sp>
      <p:sp>
        <p:nvSpPr>
          <p:cNvPr id="24" name="Metin kutusu 23"/>
          <p:cNvSpPr txBox="1"/>
          <p:nvPr/>
        </p:nvSpPr>
        <p:spPr>
          <a:xfrm>
            <a:off x="5706609" y="4431518"/>
            <a:ext cx="3108455" cy="369332"/>
          </a:xfrm>
          <a:prstGeom prst="rect">
            <a:avLst/>
          </a:prstGeom>
          <a:noFill/>
        </p:spPr>
        <p:txBody>
          <a:bodyPr wrap="square" rtlCol="0">
            <a:spAutoFit/>
          </a:bodyPr>
          <a:lstStyle/>
          <a:p>
            <a:r>
              <a:rPr lang="tr-TR" b="1" dirty="0" smtClean="0">
                <a:solidFill>
                  <a:srgbClr val="0070C0"/>
                </a:solidFill>
              </a:rPr>
              <a:t>Derse Atanan Öğretim Elemanı</a:t>
            </a:r>
            <a:endParaRPr lang="tr-TR" b="1" dirty="0">
              <a:solidFill>
                <a:srgbClr val="0070C0"/>
              </a:solidFill>
            </a:endParaRPr>
          </a:p>
        </p:txBody>
      </p:sp>
      <p:sp>
        <p:nvSpPr>
          <p:cNvPr id="25" name="Metin kutusu 24"/>
          <p:cNvSpPr txBox="1"/>
          <p:nvPr/>
        </p:nvSpPr>
        <p:spPr>
          <a:xfrm>
            <a:off x="5723740" y="5001703"/>
            <a:ext cx="1820558" cy="369332"/>
          </a:xfrm>
          <a:prstGeom prst="rect">
            <a:avLst/>
          </a:prstGeom>
          <a:noFill/>
        </p:spPr>
        <p:txBody>
          <a:bodyPr wrap="square" rtlCol="0">
            <a:spAutoFit/>
          </a:bodyPr>
          <a:lstStyle/>
          <a:p>
            <a:r>
              <a:rPr lang="tr-TR" b="1" dirty="0" smtClean="0">
                <a:solidFill>
                  <a:srgbClr val="C00000"/>
                </a:solidFill>
              </a:rPr>
              <a:t>Bölüm Başkanı</a:t>
            </a:r>
            <a:endParaRPr lang="tr-TR" b="1" dirty="0">
              <a:solidFill>
                <a:srgbClr val="C00000"/>
              </a:solidFill>
            </a:endParaRPr>
          </a:p>
        </p:txBody>
      </p:sp>
      <p:sp>
        <p:nvSpPr>
          <p:cNvPr id="30" name="Metin kutusu 29"/>
          <p:cNvSpPr txBox="1"/>
          <p:nvPr/>
        </p:nvSpPr>
        <p:spPr>
          <a:xfrm>
            <a:off x="5721195" y="2507655"/>
            <a:ext cx="1820558" cy="369332"/>
          </a:xfrm>
          <a:prstGeom prst="rect">
            <a:avLst/>
          </a:prstGeom>
          <a:noFill/>
        </p:spPr>
        <p:txBody>
          <a:bodyPr wrap="square" rtlCol="0">
            <a:spAutoFit/>
          </a:bodyPr>
          <a:lstStyle/>
          <a:p>
            <a:r>
              <a:rPr lang="tr-TR" b="1" dirty="0" smtClean="0">
                <a:solidFill>
                  <a:srgbClr val="C00000"/>
                </a:solidFill>
              </a:rPr>
              <a:t>Bölüm Başkanı</a:t>
            </a:r>
            <a:endParaRPr lang="tr-TR" b="1" dirty="0">
              <a:solidFill>
                <a:srgbClr val="C00000"/>
              </a:solidFill>
            </a:endParaRPr>
          </a:p>
        </p:txBody>
      </p:sp>
    </p:spTree>
    <p:extLst>
      <p:ext uri="{BB962C8B-B14F-4D97-AF65-F5344CB8AC3E}">
        <p14:creationId xmlns:p14="http://schemas.microsoft.com/office/powerpoint/2010/main" val="10602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228998"/>
          </a:xfrm>
        </p:spPr>
        <p:txBody>
          <a:bodyPr>
            <a:noAutofit/>
          </a:bodyPr>
          <a:lstStyle/>
          <a:p>
            <a:r>
              <a:rPr lang="tr-TR" sz="2000" b="1" dirty="0" smtClean="0">
                <a:solidFill>
                  <a:srgbClr val="C00000"/>
                </a:solidFill>
              </a:rPr>
              <a:t>1-PROGRAM BİLGİ PAKETİ İÇERİK </a:t>
            </a:r>
            <a:r>
              <a:rPr lang="tr-TR" sz="1400" dirty="0" smtClean="0"/>
              <a:t/>
            </a:r>
            <a:br>
              <a:rPr lang="tr-TR" sz="1400" dirty="0" smtClean="0"/>
            </a:br>
            <a:r>
              <a:rPr lang="tr-TR" sz="1200" dirty="0"/>
              <a:t>Program Bilgi Paketi İçerik </a:t>
            </a:r>
            <a:r>
              <a:rPr lang="tr-TR" sz="1200" dirty="0" smtClean="0"/>
              <a:t>Tanımları alanıdır. Açılan </a:t>
            </a:r>
            <a:r>
              <a:rPr lang="tr-TR" sz="1200" dirty="0"/>
              <a:t>sayfa aşağıdadır. Aşağıdaki örnekte olduğu gibi “</a:t>
            </a:r>
            <a:r>
              <a:rPr lang="tr-TR" sz="1200" b="1" dirty="0"/>
              <a:t>Program/Programlar” </a:t>
            </a:r>
            <a:r>
              <a:rPr lang="tr-TR" sz="1200" dirty="0"/>
              <a:t>hakkında kısa ve özet bilgi Türkçe ve İngilizce yazılarak kaydedilir. Bu işlem tüm programlar için yapılır. </a:t>
            </a:r>
            <a:r>
              <a:rPr lang="tr-TR" sz="1200" dirty="0" smtClean="0"/>
              <a:t>Birliktelik </a:t>
            </a:r>
            <a:r>
              <a:rPr lang="tr-TR" sz="1200" dirty="0"/>
              <a:t>olması açısından yazıların Times New Roman karakterinde, 12 punto büyüklüğünde ve siyah renkte sola yaslı olarak yazılması gerekmektedir. İçerik doldurulduktan sonra kaydet tuşunu tıklamayı unutmayınız. </a:t>
            </a:r>
            <a:r>
              <a:rPr lang="tr-TR" sz="1200" dirty="0" smtClean="0"/>
              <a:t>Kayıt </a:t>
            </a:r>
            <a:r>
              <a:rPr lang="tr-TR" sz="1200" dirty="0"/>
              <a:t>işleminden sonra Program Bologna İçerik Tanımları biter. </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17" r="46078" b="31480"/>
          <a:stretch/>
        </p:blipFill>
        <p:spPr bwMode="auto">
          <a:xfrm>
            <a:off x="827584" y="1558400"/>
            <a:ext cx="7335446" cy="494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043608" y="4272752"/>
            <a:ext cx="1296144" cy="236368"/>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627784" y="6237312"/>
            <a:ext cx="1296144" cy="236368"/>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02838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23" r="25480" b="42650"/>
          <a:stretch/>
        </p:blipFill>
        <p:spPr bwMode="auto">
          <a:xfrm>
            <a:off x="469725" y="1526324"/>
            <a:ext cx="813445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395536" y="260648"/>
            <a:ext cx="8229600" cy="1143000"/>
          </a:xfrm>
        </p:spPr>
        <p:txBody>
          <a:bodyPr>
            <a:normAutofit/>
          </a:bodyPr>
          <a:lstStyle/>
          <a:p>
            <a:r>
              <a:rPr lang="tr-TR" sz="2000" b="1" dirty="0" smtClean="0">
                <a:solidFill>
                  <a:srgbClr val="C00000"/>
                </a:solidFill>
              </a:rPr>
              <a:t>2-PROGRAM BİLGİ PAKETİ TANIMLARI</a:t>
            </a:r>
            <a:r>
              <a:rPr lang="tr-TR" sz="2000" dirty="0" smtClean="0">
                <a:solidFill>
                  <a:srgbClr val="FF0000"/>
                </a:solidFill>
              </a:rPr>
              <a:t/>
            </a:r>
            <a:br>
              <a:rPr lang="tr-TR" sz="2000" dirty="0" smtClean="0">
                <a:solidFill>
                  <a:srgbClr val="FF0000"/>
                </a:solidFill>
              </a:rPr>
            </a:br>
            <a:r>
              <a:rPr lang="tr-TR" sz="2000" dirty="0" smtClean="0"/>
              <a:t>Sağda düzenle butonuna tıklanarak programa ait tüm tanımlar girilir ve kaydedilir.</a:t>
            </a:r>
            <a:endParaRPr lang="tr-TR" sz="2000" dirty="0"/>
          </a:p>
        </p:txBody>
      </p:sp>
      <p:sp>
        <p:nvSpPr>
          <p:cNvPr id="3" name="Dikdörtgen 2"/>
          <p:cNvSpPr/>
          <p:nvPr/>
        </p:nvSpPr>
        <p:spPr>
          <a:xfrm>
            <a:off x="8441285" y="2761173"/>
            <a:ext cx="14401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6516216" y="3055919"/>
            <a:ext cx="1173719"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smtClean="0"/>
              <a:t>düzenleye basıldığında </a:t>
            </a:r>
          </a:p>
          <a:p>
            <a:r>
              <a:rPr lang="tr-TR" sz="800" b="1" dirty="0" smtClean="0"/>
              <a:t>aşağıdaki kutu açılır</a:t>
            </a:r>
            <a:endParaRPr lang="tr-TR" sz="800" b="1" dirty="0"/>
          </a:p>
        </p:txBody>
      </p:sp>
      <p:cxnSp>
        <p:nvCxnSpPr>
          <p:cNvPr id="6" name="Düz Ok Bağlayıcısı 5"/>
          <p:cNvCxnSpPr/>
          <p:nvPr/>
        </p:nvCxnSpPr>
        <p:spPr>
          <a:xfrm flipH="1">
            <a:off x="7717808" y="2905189"/>
            <a:ext cx="698488" cy="3621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611560" y="5085184"/>
            <a:ext cx="1152128" cy="236368"/>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5220072" y="2564905"/>
            <a:ext cx="720080" cy="5213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a:off x="5580112" y="3129775"/>
            <a:ext cx="0" cy="8266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4355976" y="3968738"/>
            <a:ext cx="244827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000" dirty="0"/>
              <a:t>Program Bilgi Paketinin tamamlanma oranı burada görülmektedir.</a:t>
            </a:r>
          </a:p>
        </p:txBody>
      </p:sp>
    </p:spTree>
    <p:extLst>
      <p:ext uri="{BB962C8B-B14F-4D97-AF65-F5344CB8AC3E}">
        <p14:creationId xmlns:p14="http://schemas.microsoft.com/office/powerpoint/2010/main" val="199504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smtClean="0">
                <a:solidFill>
                  <a:srgbClr val="C00000"/>
                </a:solidFill>
              </a:rPr>
              <a:t>Program Bilgi Paketi Sayfası</a:t>
            </a:r>
            <a:r>
              <a:rPr lang="tr-TR" sz="2000" dirty="0" smtClean="0"/>
              <a:t/>
            </a:r>
            <a:br>
              <a:rPr lang="tr-TR" sz="2000" dirty="0" smtClean="0"/>
            </a:br>
            <a:r>
              <a:rPr lang="tr-TR" sz="2000" dirty="0" smtClean="0"/>
              <a:t>(Açılan sayfa ve istenen bilgiler örnekleri ile aşağıdaki gibidir. )</a:t>
            </a:r>
            <a:endParaRPr lang="tr-TR" sz="2000" dirty="0"/>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78" r="4756" b="15660"/>
          <a:stretch/>
        </p:blipFill>
        <p:spPr bwMode="auto">
          <a:xfrm>
            <a:off x="251520" y="1412776"/>
            <a:ext cx="883051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298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09189612"/>
              </p:ext>
            </p:extLst>
          </p:nvPr>
        </p:nvGraphicFramePr>
        <p:xfrm>
          <a:off x="611560" y="476672"/>
          <a:ext cx="7776864" cy="6348397"/>
        </p:xfrm>
        <a:graphic>
          <a:graphicData uri="http://schemas.openxmlformats.org/drawingml/2006/table">
            <a:tbl>
              <a:tblPr firstRow="1" firstCol="1" bandRow="1">
                <a:tableStyleId>{BC89EF96-8CEA-46FF-86C4-4CE0E7609802}</a:tableStyleId>
              </a:tblPr>
              <a:tblGrid>
                <a:gridCol w="1792951"/>
                <a:gridCol w="5983913"/>
              </a:tblGrid>
              <a:tr h="211313">
                <a:tc>
                  <a:txBody>
                    <a:bodyPr/>
                    <a:lstStyle/>
                    <a:p>
                      <a:pPr>
                        <a:lnSpc>
                          <a:spcPct val="115000"/>
                        </a:lnSpc>
                        <a:spcAft>
                          <a:spcPts val="0"/>
                        </a:spcAft>
                      </a:pPr>
                      <a:r>
                        <a:rPr lang="tr-TR" sz="600" dirty="0">
                          <a:effectLst/>
                          <a:highlight>
                            <a:srgbClr val="C0C0C0"/>
                          </a:highlight>
                        </a:rPr>
                        <a:t>Kodu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highlight>
                            <a:srgbClr val="C0C0C0"/>
                          </a:highlight>
                        </a:rPr>
                        <a:t>0704012</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highlight>
                            <a:srgbClr val="C0C0C0"/>
                          </a:highlight>
                        </a:rPr>
                        <a:t>Adı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highlight>
                            <a:srgbClr val="C0C0C0"/>
                          </a:highlight>
                        </a:rPr>
                        <a:t>İŞLETME (İKİNCİ ÖĞRETİM)</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highlight>
                            <a:srgbClr val="C0C0C0"/>
                          </a:highlight>
                        </a:rPr>
                        <a:t>Temel Alan Tipi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highlight>
                            <a:srgbClr val="C0C0C0"/>
                          </a:highlight>
                        </a:rPr>
                        <a:t>{Seçin}</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E-posta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highlight>
                            <a:srgbClr val="C0C0C0"/>
                          </a:highlight>
                        </a:rPr>
                        <a:t>Tamamlanma Oranı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highlight>
                            <a:srgbClr val="C0C0C0"/>
                          </a:highlight>
                        </a:rPr>
                        <a:t>5</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Telefon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Adres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err="1">
                          <a:effectLst/>
                        </a:rPr>
                        <a:t>Fax</a:t>
                      </a:r>
                      <a:r>
                        <a:rPr lang="tr-TR" sz="600" dirty="0">
                          <a:effectLst/>
                        </a:rPr>
                        <a:t>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Web Adresi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Programa ait web sayfasının linki eklenir.</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Eğitim Türü(Amaçlar)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Programın amacı yazılır.</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Eğitim Türü(Amaçlar)(İngilizce)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Hedef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Programın hedefi yazılır.</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Hedef(İngilizce)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Hedef(Diğer)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205260">
                <a:tc>
                  <a:txBody>
                    <a:bodyPr/>
                    <a:lstStyle/>
                    <a:p>
                      <a:pPr>
                        <a:lnSpc>
                          <a:spcPct val="115000"/>
                        </a:lnSpc>
                        <a:spcAft>
                          <a:spcPts val="0"/>
                        </a:spcAft>
                      </a:pPr>
                      <a:r>
                        <a:rPr lang="tr-TR" sz="600" dirty="0">
                          <a:effectLst/>
                        </a:rPr>
                        <a:t>Kazanılacak Derece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Örneğin; Bu programı başarıyla tamamlayan öğrenciler, Fen Bilgisi Eğitimi Lisans Programı alanında Lisans Derecesi (Fen Bilimleri) almaya hak kazanmaktadırlar.</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Kazanılacak Derece(İngilizce)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Kabul Koşulları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Örneğin; Lise veya dengi okul ve </a:t>
                      </a:r>
                      <a:r>
                        <a:rPr lang="tr-TR" sz="700" dirty="0" err="1">
                          <a:effectLst/>
                        </a:rPr>
                        <a:t>önlisans</a:t>
                      </a:r>
                      <a:r>
                        <a:rPr lang="tr-TR" sz="700" dirty="0">
                          <a:effectLst/>
                        </a:rPr>
                        <a:t> mezunu olmak, ÖSYM tarafından belirlenen şartları sağlamış olmak zorundadır.</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Kabul Koşulları(İngilizce)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205260">
                <a:tc>
                  <a:txBody>
                    <a:bodyPr/>
                    <a:lstStyle/>
                    <a:p>
                      <a:pPr>
                        <a:lnSpc>
                          <a:spcPct val="115000"/>
                        </a:lnSpc>
                        <a:spcAft>
                          <a:spcPts val="0"/>
                        </a:spcAft>
                      </a:pPr>
                      <a:r>
                        <a:rPr lang="tr-TR" sz="600" dirty="0">
                          <a:effectLst/>
                        </a:rPr>
                        <a:t>Üst Kademeye Geçiş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Örneğin</a:t>
                      </a:r>
                      <a:r>
                        <a:rPr lang="tr-TR" sz="700" dirty="0" smtClean="0">
                          <a:effectLst/>
                        </a:rPr>
                        <a:t>; Lisans </a:t>
                      </a:r>
                      <a:r>
                        <a:rPr lang="tr-TR" sz="700" dirty="0">
                          <a:effectLst/>
                        </a:rPr>
                        <a:t>eğitimini başarı ile tamamlayan adaylar ALES in ilgili puan türünden geçerli not almaları koşuluyla lisansüstü programlarda öğrenim görebilirler.</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Üst Kademeye Geçiş(İngilizce)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Mezuniyet Koşulları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Programda mevcut olan (toplam 240 AKTS karşılığı) derslerin tümünü başarı ile tamamlayan ve 4.00 üzerinden en az 2.00 ağırlıklı not ortalaması elde eden öğrencilere ………  alanında lisans diploması verilir.</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Mezuniyet Koşulları(İngilizce)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dirty="0">
                          <a:effectLst/>
                        </a:rPr>
                        <a:t> </a:t>
                      </a:r>
                      <a:endParaRPr lang="tr-TR" sz="700" dirty="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Tarihçe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Programın tarihçesi</a:t>
                      </a:r>
                      <a:endParaRPr lang="tr-TR" sz="70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Tarihçe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Mezun İstihdam Olanakları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 mezunlarının iş istihdamları hakkında bilgi</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Mezun İstihdam Olanakları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Mezun İstihdam Olanakları (Diğer)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tr>
              <a:tr h="316969">
                <a:tc>
                  <a:txBody>
                    <a:bodyPr/>
                    <a:lstStyle/>
                    <a:p>
                      <a:pPr>
                        <a:lnSpc>
                          <a:spcPct val="115000"/>
                        </a:lnSpc>
                        <a:spcAft>
                          <a:spcPts val="0"/>
                        </a:spcAft>
                      </a:pPr>
                      <a:r>
                        <a:rPr lang="tr-TR" sz="600" dirty="0">
                          <a:effectLst/>
                        </a:rPr>
                        <a:t>Sınavlar, Ölçme ve Değerlendirme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Örneğin; Bu programda; ara sınav, ödev, alıştırma, proje, uygulama ve dönem sonu sınavı gibi farklı değerlendirme yöntemleri uygulanmaktadır. Değerlendirme yöntemleri arasında klasik sınav, çoktan seçmeli sınav, ev ödevi, performans değerlendirme ve ürün değerlendirme yer alabilir. Bir dersin notu, yukarıdaki unsurların değerlendirilmesi sonucunda belirlenir ve harf olarak verilir.</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Sınavlar, Ölçme ve Değerlendirme(</a:t>
                      </a:r>
                      <a:r>
                        <a:rPr lang="tr-TR" sz="600" dirty="0" err="1">
                          <a:effectLst/>
                        </a:rPr>
                        <a:t>İng</a:t>
                      </a:r>
                      <a:r>
                        <a:rPr lang="tr-TR" sz="600" dirty="0">
                          <a:effectLst/>
                        </a:rPr>
                        <a:t>)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Program Profili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tr>
              <a:tr h="140785">
                <a:tc>
                  <a:txBody>
                    <a:bodyPr/>
                    <a:lstStyle/>
                    <a:p>
                      <a:pPr>
                        <a:lnSpc>
                          <a:spcPct val="115000"/>
                        </a:lnSpc>
                        <a:spcAft>
                          <a:spcPts val="0"/>
                        </a:spcAft>
                      </a:pPr>
                      <a:r>
                        <a:rPr lang="tr-TR" sz="600" dirty="0">
                          <a:effectLst/>
                        </a:rPr>
                        <a:t>Program Profili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Önceki Öğrenimin Tanınması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Bölüme kabul edilen bir </a:t>
                      </a:r>
                      <a:r>
                        <a:rPr lang="tr-TR" sz="700" dirty="0" smtClean="0">
                          <a:effectLst/>
                        </a:rPr>
                        <a:t>öğrencinin </a:t>
                      </a:r>
                      <a:r>
                        <a:rPr lang="tr-TR" sz="700" dirty="0">
                          <a:effectLst/>
                        </a:rPr>
                        <a:t>önceden </a:t>
                      </a:r>
                      <a:r>
                        <a:rPr lang="tr-TR" sz="700" dirty="0" smtClean="0">
                          <a:effectLst/>
                        </a:rPr>
                        <a:t>aldığı </a:t>
                      </a:r>
                      <a:r>
                        <a:rPr lang="tr-TR" sz="700" dirty="0">
                          <a:effectLst/>
                        </a:rPr>
                        <a:t>dersler varsa ve derslerin kredisi ile </a:t>
                      </a:r>
                      <a:r>
                        <a:rPr lang="tr-TR" sz="700" dirty="0" smtClean="0">
                          <a:effectLst/>
                        </a:rPr>
                        <a:t>içeriği </a:t>
                      </a:r>
                      <a:r>
                        <a:rPr lang="tr-TR" sz="700" dirty="0">
                          <a:effectLst/>
                        </a:rPr>
                        <a:t>uygunsa bu dersler kabul edilir.</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Önceki Öğrenimin Tanınması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Yeterlilik Koşulları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a:effectLst/>
                        </a:rPr>
                        <a:t>ÖSYM’nin yaptığı yüksek öğretime giriş sınavlarından gerekli puanı almak</a:t>
                      </a:r>
                      <a:endParaRPr lang="tr-TR" sz="70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Yeterlilik Koşulları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a:effectLst/>
                        </a:rPr>
                        <a:t> </a:t>
                      </a:r>
                      <a:endParaRPr lang="tr-TR" sz="70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İletişim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a:effectLst/>
                        </a:rPr>
                        <a:t>Programın web sayfası linki</a:t>
                      </a:r>
                      <a:endParaRPr lang="tr-TR" sz="700">
                        <a:effectLst/>
                        <a:latin typeface="Calibri"/>
                        <a:ea typeface="Calibri"/>
                        <a:cs typeface="Times New Roman"/>
                      </a:endParaRPr>
                    </a:p>
                  </a:txBody>
                  <a:tcPr marL="43729" marR="43729" marT="0" marB="0"/>
                </a:tc>
              </a:tr>
              <a:tr h="105656">
                <a:tc>
                  <a:txBody>
                    <a:bodyPr/>
                    <a:lstStyle/>
                    <a:p>
                      <a:pPr>
                        <a:lnSpc>
                          <a:spcPct val="115000"/>
                        </a:lnSpc>
                        <a:spcAft>
                          <a:spcPts val="0"/>
                        </a:spcAft>
                      </a:pPr>
                      <a:r>
                        <a:rPr lang="tr-TR" sz="600" dirty="0">
                          <a:effectLst/>
                        </a:rPr>
                        <a:t>İletişim Bilgileri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a:effectLst/>
                        </a:rPr>
                        <a:t> </a:t>
                      </a:r>
                      <a:endParaRPr lang="tr-TR" sz="70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Akademik Personel Bilgileri(</a:t>
                      </a:r>
                      <a:r>
                        <a:rPr lang="tr-TR" sz="600" dirty="0" err="1">
                          <a:effectLst/>
                        </a:rPr>
                        <a:t>Url</a:t>
                      </a:r>
                      <a:r>
                        <a:rPr lang="tr-TR" sz="600" dirty="0">
                          <a:effectLst/>
                        </a:rPr>
                        <a:t>)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Programın web sayfasında bulunan akademik personel sayfası linki</a:t>
                      </a:r>
                      <a:endParaRPr lang="tr-TR" sz="700" dirty="0">
                        <a:effectLst/>
                        <a:latin typeface="Calibri"/>
                        <a:ea typeface="Calibri"/>
                        <a:cs typeface="Times New Roman"/>
                      </a:endParaRPr>
                    </a:p>
                  </a:txBody>
                  <a:tcPr marL="43729" marR="43729" marT="0" marB="0"/>
                </a:tc>
              </a:tr>
              <a:tr h="211313">
                <a:tc>
                  <a:txBody>
                    <a:bodyPr/>
                    <a:lstStyle/>
                    <a:p>
                      <a:pPr>
                        <a:lnSpc>
                          <a:spcPct val="115000"/>
                        </a:lnSpc>
                        <a:spcAft>
                          <a:spcPts val="0"/>
                        </a:spcAft>
                      </a:pPr>
                      <a:r>
                        <a:rPr lang="tr-TR" sz="600" dirty="0">
                          <a:effectLst/>
                        </a:rPr>
                        <a:t>Akademik Personel Bilgileri (İngilizce)(</a:t>
                      </a:r>
                      <a:r>
                        <a:rPr lang="tr-TR" sz="600" dirty="0" err="1">
                          <a:effectLst/>
                        </a:rPr>
                        <a:t>Url</a:t>
                      </a:r>
                      <a:r>
                        <a:rPr lang="tr-TR" sz="600" dirty="0">
                          <a:effectLst/>
                        </a:rPr>
                        <a:t>)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dirty="0">
                          <a:effectLst/>
                        </a:rPr>
                        <a:t> </a:t>
                      </a:r>
                      <a:endParaRPr lang="tr-TR" sz="700" dirty="0">
                        <a:effectLst/>
                        <a:latin typeface="Calibri"/>
                        <a:ea typeface="Calibri"/>
                        <a:cs typeface="Times New Roman"/>
                      </a:endParaRPr>
                    </a:p>
                  </a:txBody>
                  <a:tcPr marL="43729" marR="43729" marT="0" marB="0"/>
                </a:tc>
              </a:tr>
            </a:tbl>
          </a:graphicData>
        </a:graphic>
      </p:graphicFrame>
    </p:spTree>
    <p:extLst>
      <p:ext uri="{BB962C8B-B14F-4D97-AF65-F5344CB8AC3E}">
        <p14:creationId xmlns:p14="http://schemas.microsoft.com/office/powerpoint/2010/main" val="1887836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6330" y="692696"/>
            <a:ext cx="8229600" cy="1930226"/>
          </a:xfrm>
        </p:spPr>
        <p:txBody>
          <a:bodyPr>
            <a:normAutofit fontScale="90000"/>
          </a:bodyPr>
          <a:lstStyle/>
          <a:p>
            <a:r>
              <a:rPr lang="tr-TR" sz="2200" b="1" dirty="0">
                <a:solidFill>
                  <a:srgbClr val="C00000"/>
                </a:solidFill>
              </a:rPr>
              <a:t>3- PROGRAM ÖĞR. ÇIKTILARI VE YETKİLİLERİ</a:t>
            </a:r>
            <a:r>
              <a:rPr lang="tr-TR" sz="1800" b="1" dirty="0">
                <a:solidFill>
                  <a:srgbClr val="C00000"/>
                </a:solidFill>
              </a:rPr>
              <a:t/>
            </a:r>
            <a:br>
              <a:rPr lang="tr-TR" sz="1800" b="1" dirty="0">
                <a:solidFill>
                  <a:srgbClr val="C00000"/>
                </a:solidFill>
              </a:rPr>
            </a:br>
            <a:r>
              <a:rPr lang="tr-TR" sz="1200" dirty="0">
                <a:solidFill>
                  <a:srgbClr val="C00000"/>
                </a:solidFill>
              </a:rPr>
              <a:t/>
            </a:r>
            <a:br>
              <a:rPr lang="tr-TR" sz="1200" dirty="0">
                <a:solidFill>
                  <a:srgbClr val="C00000"/>
                </a:solidFill>
              </a:rPr>
            </a:br>
            <a:r>
              <a:rPr lang="tr-TR" sz="1300" b="1" dirty="0">
                <a:solidFill>
                  <a:srgbClr val="C00000"/>
                </a:solidFill>
              </a:rPr>
              <a:t>3.1. </a:t>
            </a:r>
            <a:r>
              <a:rPr lang="tr-TR" sz="1300" dirty="0">
                <a:solidFill>
                  <a:prstClr val="black"/>
                </a:solidFill>
              </a:rPr>
              <a:t>Seçilen Programın </a:t>
            </a:r>
            <a:r>
              <a:rPr lang="tr-TR" sz="1300" dirty="0" smtClean="0">
                <a:solidFill>
                  <a:prstClr val="black"/>
                </a:solidFill>
              </a:rPr>
              <a:t>Yetkilileri ve Öğrenme </a:t>
            </a:r>
            <a:r>
              <a:rPr lang="tr-TR" sz="1300" dirty="0">
                <a:solidFill>
                  <a:prstClr val="black"/>
                </a:solidFill>
              </a:rPr>
              <a:t>Çıktıları eklenir. </a:t>
            </a:r>
            <a:r>
              <a:rPr lang="tr-TR" sz="1300" dirty="0" smtClean="0">
                <a:solidFill>
                  <a:prstClr val="black"/>
                </a:solidFill>
              </a:rPr>
              <a:t>Aşağıdaki </a:t>
            </a:r>
            <a:r>
              <a:rPr lang="tr-TR" sz="1300" dirty="0">
                <a:solidFill>
                  <a:prstClr val="black"/>
                </a:solidFill>
              </a:rPr>
              <a:t>örnekte olduğu gibi “Programın Yetkilileri” ve “Öğrenme Çıktıları”  hakkında maddeler halinde bilgiler Türkçe ve İngilizce yazılarak kaydedilir. Bu işlem tüm programlar için yapılır. Programlar arasında geçiş yapmak için yukarıdaki filtreyi kullanınız. Veri eklemek için “+” simgesine tıklayınız. İçerik doldurulduktan sonra kaydet tuşunu tıklamayı unutmayınız.</a:t>
            </a:r>
            <a:br>
              <a:rPr lang="tr-TR" sz="1300" dirty="0">
                <a:solidFill>
                  <a:prstClr val="black"/>
                </a:solidFill>
              </a:rPr>
            </a:br>
            <a:r>
              <a:rPr lang="tr-TR" sz="1300" b="1" dirty="0">
                <a:solidFill>
                  <a:srgbClr val="C00000"/>
                </a:solidFill>
              </a:rPr>
              <a:t>3.2. </a:t>
            </a:r>
            <a:r>
              <a:rPr lang="tr-TR" sz="1300" dirty="0">
                <a:solidFill>
                  <a:prstClr val="black"/>
                </a:solidFill>
              </a:rPr>
              <a:t>Bilgiler tüm programlar için Türkçe ve İngilizce olarak kayıtlanır. Burada öğrencilerin programdan mezun olduktan sonra kazanabileceği beceriler ve yetenekler vs. yazılır. </a:t>
            </a:r>
            <a:r>
              <a:rPr lang="tr-TR" sz="1300" dirty="0" smtClean="0">
                <a:solidFill>
                  <a:prstClr val="black"/>
                </a:solidFill>
              </a:rPr>
              <a:t>Bu kısma girilen tüm bilgiler diploma </a:t>
            </a:r>
            <a:r>
              <a:rPr lang="tr-TR" sz="1300" dirty="0">
                <a:solidFill>
                  <a:prstClr val="black"/>
                </a:solidFill>
              </a:rPr>
              <a:t>ekine basıldığından buradaki bilginin “metin karakter sayısı max.500 karakter olacak şekilde” yazılması gerekir. Örneğin </a:t>
            </a:r>
            <a:r>
              <a:rPr lang="tr-TR" sz="1300" dirty="0" smtClean="0">
                <a:solidFill>
                  <a:prstClr val="black"/>
                </a:solidFill>
              </a:rPr>
              <a:t>aşağıda 11 maddelik öğrenme çıktısı eklenmiştir. Bu 11 öğrenme çıktısının İngilizce </a:t>
            </a:r>
            <a:r>
              <a:rPr lang="tr-TR" sz="1300" dirty="0">
                <a:solidFill>
                  <a:prstClr val="black"/>
                </a:solidFill>
              </a:rPr>
              <a:t>kısmından </a:t>
            </a:r>
            <a:r>
              <a:rPr lang="tr-TR" sz="1300" dirty="0" smtClean="0">
                <a:solidFill>
                  <a:prstClr val="black"/>
                </a:solidFill>
              </a:rPr>
              <a:t>diploma </a:t>
            </a:r>
            <a:r>
              <a:rPr lang="tr-TR" sz="1300" dirty="0">
                <a:solidFill>
                  <a:prstClr val="black"/>
                </a:solidFill>
              </a:rPr>
              <a:t>ekine basılacaktır. </a:t>
            </a:r>
            <a:br>
              <a:rPr lang="tr-TR" sz="1300" dirty="0">
                <a:solidFill>
                  <a:prstClr val="black"/>
                </a:solidFill>
              </a:rPr>
            </a:br>
            <a:endParaRPr lang="tr-TR" sz="1300"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815" r="1433" b="38897"/>
          <a:stretch/>
        </p:blipFill>
        <p:spPr bwMode="auto">
          <a:xfrm>
            <a:off x="273187" y="2708920"/>
            <a:ext cx="846153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8500824" y="3131389"/>
            <a:ext cx="15162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H="1">
            <a:off x="7771636" y="3318919"/>
            <a:ext cx="729188" cy="2976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8496436" y="4953154"/>
            <a:ext cx="106294" cy="116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p:cNvCxnSpPr/>
          <p:nvPr/>
        </p:nvCxnSpPr>
        <p:spPr>
          <a:xfrm flipH="1">
            <a:off x="7579040" y="5011473"/>
            <a:ext cx="917396" cy="217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7884368" y="3679624"/>
            <a:ext cx="1002197"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smtClean="0"/>
              <a:t>Artıya basıldığında </a:t>
            </a:r>
          </a:p>
          <a:p>
            <a:r>
              <a:rPr lang="tr-TR" sz="800" b="1" dirty="0" smtClean="0"/>
              <a:t>yandaki kutu açılır</a:t>
            </a:r>
            <a:endParaRPr lang="tr-TR" sz="800" b="1" dirty="0"/>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168" y="5004257"/>
            <a:ext cx="2464882" cy="735844"/>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4212" y="3429000"/>
            <a:ext cx="2247319" cy="759299"/>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
        <p:nvSpPr>
          <p:cNvPr id="17" name="Yuvarlatılmış Dikdörtgen 16"/>
          <p:cNvSpPr/>
          <p:nvPr/>
        </p:nvSpPr>
        <p:spPr>
          <a:xfrm>
            <a:off x="1339990" y="2820305"/>
            <a:ext cx="1656184" cy="4986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7999726" y="5202902"/>
            <a:ext cx="1002197"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smtClean="0"/>
              <a:t>Artıya basıldığında </a:t>
            </a:r>
          </a:p>
          <a:p>
            <a:r>
              <a:rPr lang="tr-TR" sz="800" b="1" dirty="0" smtClean="0"/>
              <a:t>yandaki kutu açılır</a:t>
            </a:r>
            <a:endParaRPr lang="tr-TR" sz="800" b="1" dirty="0"/>
          </a:p>
        </p:txBody>
      </p:sp>
      <p:sp>
        <p:nvSpPr>
          <p:cNvPr id="15" name="Dikdörtgen 14"/>
          <p:cNvSpPr/>
          <p:nvPr/>
        </p:nvSpPr>
        <p:spPr>
          <a:xfrm>
            <a:off x="251520" y="5949280"/>
            <a:ext cx="1152128" cy="236368"/>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73327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solidFill>
                  <a:srgbClr val="C00000"/>
                </a:solidFill>
              </a:rPr>
              <a:t>4- TYYÇ TEMEL </a:t>
            </a:r>
            <a:r>
              <a:rPr lang="tr-TR" sz="2000" b="1" dirty="0" smtClean="0">
                <a:solidFill>
                  <a:srgbClr val="C00000"/>
                </a:solidFill>
              </a:rPr>
              <a:t>TANIMLAMALARI</a:t>
            </a:r>
            <a:br>
              <a:rPr lang="tr-TR" sz="2000" b="1" dirty="0" smtClean="0">
                <a:solidFill>
                  <a:srgbClr val="C00000"/>
                </a:solidFill>
              </a:rPr>
            </a:br>
            <a:r>
              <a:rPr lang="tr-TR" sz="2000" b="1" dirty="0" smtClean="0">
                <a:solidFill>
                  <a:srgbClr val="C00000"/>
                </a:solidFill>
              </a:rPr>
              <a:t>4.1. </a:t>
            </a:r>
            <a:r>
              <a:rPr lang="tr-TR" sz="2000" b="1" dirty="0" err="1" smtClean="0">
                <a:solidFill>
                  <a:srgbClr val="C00000"/>
                </a:solidFill>
              </a:rPr>
              <a:t>Tyyç</a:t>
            </a:r>
            <a:r>
              <a:rPr lang="tr-TR" sz="2000" b="1" dirty="0" smtClean="0">
                <a:solidFill>
                  <a:srgbClr val="C00000"/>
                </a:solidFill>
              </a:rPr>
              <a:t> Temel Tanımlamaları Öncesi Bilinmesi Gerekenler</a:t>
            </a:r>
            <a:endParaRPr lang="tr-TR" sz="2000" dirty="0"/>
          </a:p>
        </p:txBody>
      </p:sp>
      <p:sp>
        <p:nvSpPr>
          <p:cNvPr id="3" name="İçerik Yer Tutucusu 2"/>
          <p:cNvSpPr>
            <a:spLocks noGrp="1"/>
          </p:cNvSpPr>
          <p:nvPr>
            <p:ph idx="1"/>
          </p:nvPr>
        </p:nvSpPr>
        <p:spPr/>
        <p:txBody>
          <a:bodyPr>
            <a:normAutofit fontScale="40000" lnSpcReduction="20000"/>
          </a:bodyPr>
          <a:lstStyle/>
          <a:p>
            <a:pPr marL="0" indent="0">
              <a:buNone/>
            </a:pPr>
            <a:r>
              <a:rPr lang="tr-TR" b="1" dirty="0" smtClean="0">
                <a:solidFill>
                  <a:srgbClr val="C00000"/>
                </a:solidFill>
              </a:rPr>
              <a:t>4.1.1. TYYÇ-Program </a:t>
            </a:r>
            <a:r>
              <a:rPr lang="tr-TR" b="1" dirty="0">
                <a:solidFill>
                  <a:srgbClr val="C00000"/>
                </a:solidFill>
              </a:rPr>
              <a:t>Yeterlilikleri İlişkisi Matrisinin </a:t>
            </a:r>
            <a:r>
              <a:rPr lang="tr-TR" b="1" dirty="0" smtClean="0">
                <a:solidFill>
                  <a:srgbClr val="C00000"/>
                </a:solidFill>
              </a:rPr>
              <a:t>Doldurulması</a:t>
            </a:r>
          </a:p>
          <a:p>
            <a:pPr marL="0" indent="0">
              <a:buNone/>
            </a:pPr>
            <a:endParaRPr lang="tr-TR" b="1" dirty="0">
              <a:solidFill>
                <a:srgbClr val="C00000"/>
              </a:solidFill>
            </a:endParaRPr>
          </a:p>
          <a:p>
            <a:pPr marL="0" indent="0">
              <a:buNone/>
            </a:pPr>
            <a:r>
              <a:rPr lang="tr-TR" dirty="0" smtClean="0"/>
              <a:t>Bologna </a:t>
            </a:r>
            <a:r>
              <a:rPr lang="tr-TR" dirty="0"/>
              <a:t>Bilgi Sistemimizde program çıktılarının TYYÇ ile ilişkilendirilmesi gerekmektedir. Bu </a:t>
            </a:r>
            <a:r>
              <a:rPr lang="tr-TR" dirty="0" smtClean="0"/>
              <a:t>matrisin doldurulması </a:t>
            </a:r>
            <a:r>
              <a:rPr lang="tr-TR" dirty="0"/>
              <a:t>ile ilgili bilgi aşağıda kısaca özetlenmiştir.</a:t>
            </a:r>
          </a:p>
          <a:p>
            <a:pPr marL="0" indent="0">
              <a:buNone/>
            </a:pPr>
            <a:r>
              <a:rPr lang="tr-TR" dirty="0"/>
              <a:t>Program Yeterliliklerini görüntülemek için "Program Yeterlilikleri" başlığının altında yer alan </a:t>
            </a:r>
            <a:r>
              <a:rPr lang="tr-TR" dirty="0" smtClean="0"/>
              <a:t>sayıların üzerine </a:t>
            </a:r>
            <a:r>
              <a:rPr lang="tr-TR" dirty="0"/>
              <a:t>geliniz. Bu sayılar öğretim elemanlarımız tarafından girilen program çıktılarını belirtmektedir.</a:t>
            </a:r>
          </a:p>
          <a:p>
            <a:pPr>
              <a:buFont typeface="Wingdings" panose="05000000000000000000" pitchFamily="2" charset="2"/>
              <a:buChar char="§"/>
            </a:pPr>
            <a:r>
              <a:rPr lang="tr-TR" dirty="0"/>
              <a:t>Ulusal Yeterlilikleri görüntülemek için "Ulusal Yeterlilik Çerçevesi" başlığının altında (gri renk </a:t>
            </a:r>
            <a:r>
              <a:rPr lang="tr-TR" dirty="0" smtClean="0"/>
              <a:t>ile belirtilmiş</a:t>
            </a:r>
            <a:r>
              <a:rPr lang="tr-TR" dirty="0"/>
              <a:t>) yer alan sayıların üzerine geliniz. Ulusal Yeterlilikler sistemde hali hazırda mevcuttur.</a:t>
            </a:r>
          </a:p>
          <a:p>
            <a:pPr>
              <a:buFont typeface="Wingdings" panose="05000000000000000000" pitchFamily="2" charset="2"/>
              <a:buChar char="§"/>
            </a:pPr>
            <a:r>
              <a:rPr lang="tr-TR" dirty="0"/>
              <a:t>Temel Alan Yeterliliklerini görüntülemek için "Temel Alan" başlığının altında (</a:t>
            </a:r>
            <a:r>
              <a:rPr lang="tr-TR" b="1" dirty="0">
                <a:solidFill>
                  <a:schemeClr val="accent5">
                    <a:lumMod val="75000"/>
                  </a:schemeClr>
                </a:solidFill>
              </a:rPr>
              <a:t>turkuaz</a:t>
            </a:r>
            <a:r>
              <a:rPr lang="tr-TR" dirty="0"/>
              <a:t> renk </a:t>
            </a:r>
            <a:r>
              <a:rPr lang="tr-TR" dirty="0" smtClean="0"/>
              <a:t>ile belirtilmiş</a:t>
            </a:r>
            <a:r>
              <a:rPr lang="tr-TR" dirty="0"/>
              <a:t>) yer alan sayıların üzerine geliniz. </a:t>
            </a:r>
            <a:endParaRPr lang="tr-TR" dirty="0" smtClean="0"/>
          </a:p>
          <a:p>
            <a:pPr>
              <a:buFont typeface="Wingdings" panose="05000000000000000000" pitchFamily="2" charset="2"/>
              <a:buChar char="§"/>
            </a:pPr>
            <a:r>
              <a:rPr lang="tr-TR" dirty="0" smtClean="0"/>
              <a:t>Temel </a:t>
            </a:r>
            <a:r>
              <a:rPr lang="tr-TR" dirty="0"/>
              <a:t>Alanlar öğretim elemanları tarafından </a:t>
            </a:r>
            <a:r>
              <a:rPr lang="tr-TR" dirty="0" smtClean="0"/>
              <a:t>sisteme işlenmelidir</a:t>
            </a:r>
            <a:r>
              <a:rPr lang="tr-TR" dirty="0"/>
              <a:t>.</a:t>
            </a:r>
          </a:p>
          <a:p>
            <a:pPr>
              <a:buFont typeface="Wingdings" panose="05000000000000000000" pitchFamily="2" charset="2"/>
              <a:buChar char="§"/>
            </a:pPr>
            <a:r>
              <a:rPr lang="tr-TR" dirty="0"/>
              <a:t>Tabloda ilgili renk (</a:t>
            </a:r>
            <a:r>
              <a:rPr lang="tr-TR" b="1" dirty="0">
                <a:solidFill>
                  <a:schemeClr val="bg1">
                    <a:lumMod val="65000"/>
                  </a:schemeClr>
                </a:solidFill>
              </a:rPr>
              <a:t>gri</a:t>
            </a:r>
            <a:r>
              <a:rPr lang="tr-TR" dirty="0"/>
              <a:t>, </a:t>
            </a:r>
            <a:r>
              <a:rPr lang="tr-TR" b="1" dirty="0">
                <a:solidFill>
                  <a:schemeClr val="accent5">
                    <a:lumMod val="75000"/>
                  </a:schemeClr>
                </a:solidFill>
              </a:rPr>
              <a:t>turkuaz</a:t>
            </a:r>
            <a:r>
              <a:rPr lang="tr-TR" dirty="0"/>
              <a:t>) ile boyanmış kutuların üzerine gelerek Program Yeterlilikleri - Ulusal </a:t>
            </a:r>
            <a:r>
              <a:rPr lang="tr-TR" dirty="0" smtClean="0"/>
              <a:t>/ Temel </a:t>
            </a:r>
            <a:r>
              <a:rPr lang="tr-TR" dirty="0"/>
              <a:t>Alan Yeterlilik ilişkisini görüntüleyebilirsiniz.</a:t>
            </a:r>
          </a:p>
          <a:p>
            <a:pPr>
              <a:buFont typeface="Wingdings" panose="05000000000000000000" pitchFamily="2" charset="2"/>
              <a:buChar char="§"/>
            </a:pPr>
            <a:endParaRPr lang="tr-TR" dirty="0" smtClean="0"/>
          </a:p>
          <a:p>
            <a:pPr marL="0" indent="0">
              <a:buNone/>
            </a:pPr>
            <a:r>
              <a:rPr lang="tr-TR" b="1" dirty="0" smtClean="0">
                <a:solidFill>
                  <a:srgbClr val="C00000"/>
                </a:solidFill>
              </a:rPr>
              <a:t>4.1.2. İzlenecek </a:t>
            </a:r>
            <a:r>
              <a:rPr lang="tr-TR" b="1" dirty="0">
                <a:solidFill>
                  <a:srgbClr val="C00000"/>
                </a:solidFill>
              </a:rPr>
              <a:t>Adımlar</a:t>
            </a:r>
            <a:r>
              <a:rPr lang="tr-TR" b="1" dirty="0" smtClean="0">
                <a:solidFill>
                  <a:srgbClr val="C00000"/>
                </a:solidFill>
              </a:rPr>
              <a:t>:</a:t>
            </a:r>
          </a:p>
          <a:p>
            <a:pPr marL="0" indent="0">
              <a:buNone/>
            </a:pPr>
            <a:endParaRPr lang="tr-TR" b="1" dirty="0">
              <a:solidFill>
                <a:srgbClr val="C00000"/>
              </a:solidFill>
            </a:endParaRPr>
          </a:p>
          <a:p>
            <a:pPr>
              <a:buFont typeface="Wingdings" panose="05000000000000000000" pitchFamily="2" charset="2"/>
              <a:buChar char="§"/>
            </a:pPr>
            <a:r>
              <a:rPr lang="tr-TR" dirty="0"/>
              <a:t>Adım1: </a:t>
            </a:r>
            <a:r>
              <a:rPr lang="tr-TR" b="1" dirty="0">
                <a:solidFill>
                  <a:srgbClr val="C00000"/>
                </a:solidFill>
              </a:rPr>
              <a:t>http://tyyc.yok.gov.tr/ </a:t>
            </a:r>
            <a:r>
              <a:rPr lang="tr-TR" dirty="0"/>
              <a:t>adresinden ‘’TYYÇ temel Alan ve Programları’’ çubuğu bulunur.</a:t>
            </a:r>
          </a:p>
          <a:p>
            <a:pPr>
              <a:buFont typeface="Wingdings" panose="05000000000000000000" pitchFamily="2" charset="2"/>
              <a:buChar char="§"/>
            </a:pPr>
            <a:r>
              <a:rPr lang="tr-TR" dirty="0"/>
              <a:t>Adım2: Buradan ‘’Temel Alanda yer alan Türkiye’deki eğitim-öğretim programları’’ </a:t>
            </a:r>
            <a:r>
              <a:rPr lang="tr-TR" dirty="0" smtClean="0"/>
              <a:t>tıklanarak bölüm/programımızın </a:t>
            </a:r>
            <a:r>
              <a:rPr lang="tr-TR" dirty="0"/>
              <a:t>temel alanı tespit edilir.</a:t>
            </a:r>
          </a:p>
          <a:p>
            <a:pPr>
              <a:buFont typeface="Wingdings" panose="05000000000000000000" pitchFamily="2" charset="2"/>
              <a:buChar char="§"/>
            </a:pPr>
            <a:r>
              <a:rPr lang="tr-TR" dirty="0"/>
              <a:t>Adım3: Temel alan belirlendikten sonra bu bilgiden yararlanarak ‘’Temel Alan Yeterlilikleri’’ tıklanır </a:t>
            </a:r>
            <a:r>
              <a:rPr lang="tr-TR" dirty="0" smtClean="0"/>
              <a:t>ve bölüm/programımızın </a:t>
            </a:r>
            <a:r>
              <a:rPr lang="tr-TR" dirty="0"/>
              <a:t>temel alan yeterlilikleri elde edilir.</a:t>
            </a:r>
          </a:p>
          <a:p>
            <a:pPr>
              <a:buFont typeface="Wingdings" panose="05000000000000000000" pitchFamily="2" charset="2"/>
              <a:buChar char="§"/>
            </a:pPr>
            <a:r>
              <a:rPr lang="tr-TR" dirty="0"/>
              <a:t>Adım4: Bu veriler Beceri/Bilgi/Yetkinlik olarak gruplandırılarak sisteme işlenir.</a:t>
            </a:r>
          </a:p>
          <a:p>
            <a:pPr>
              <a:buFont typeface="Wingdings" panose="05000000000000000000" pitchFamily="2" charset="2"/>
              <a:buChar char="§"/>
            </a:pPr>
            <a:r>
              <a:rPr lang="tr-TR" dirty="0"/>
              <a:t>Adım5: Son olarak da, Temel Alanlar işlendikten sonra hazır hale gelen Program TYYÇ </a:t>
            </a:r>
            <a:r>
              <a:rPr lang="tr-TR" dirty="0" smtClean="0"/>
              <a:t>Matrisi doldurulur</a:t>
            </a:r>
            <a:r>
              <a:rPr lang="tr-TR" dirty="0"/>
              <a:t>.</a:t>
            </a:r>
          </a:p>
          <a:p>
            <a:endParaRPr lang="tr-TR" dirty="0"/>
          </a:p>
        </p:txBody>
      </p:sp>
    </p:spTree>
    <p:extLst>
      <p:ext uri="{BB962C8B-B14F-4D97-AF65-F5344CB8AC3E}">
        <p14:creationId xmlns:p14="http://schemas.microsoft.com/office/powerpoint/2010/main" val="25034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smtClean="0">
                <a:solidFill>
                  <a:srgbClr val="C00000"/>
                </a:solidFill>
              </a:rPr>
              <a:t>4.2. </a:t>
            </a:r>
            <a:r>
              <a:rPr lang="tr-TR" sz="2000" b="1" dirty="0" err="1" smtClean="0">
                <a:solidFill>
                  <a:srgbClr val="C00000"/>
                </a:solidFill>
              </a:rPr>
              <a:t>Tyyç</a:t>
            </a:r>
            <a:r>
              <a:rPr lang="tr-TR" sz="2000" b="1" dirty="0" smtClean="0">
                <a:solidFill>
                  <a:srgbClr val="C00000"/>
                </a:solidFill>
              </a:rPr>
              <a:t> Temel Tanımlamaları Alanı</a:t>
            </a:r>
            <a:br>
              <a:rPr lang="tr-TR" sz="2000" b="1" dirty="0" smtClean="0">
                <a:solidFill>
                  <a:srgbClr val="C00000"/>
                </a:solidFill>
              </a:rPr>
            </a:br>
            <a:endParaRPr lang="tr-TR" sz="2000" b="1" dirty="0">
              <a:solidFill>
                <a:srgbClr val="C00000"/>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06" r="9622" b="32815"/>
          <a:stretch/>
        </p:blipFill>
        <p:spPr bwMode="auto">
          <a:xfrm>
            <a:off x="539552" y="1844824"/>
            <a:ext cx="773247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Yuvarlatılmış Dikdörtgen 4"/>
          <p:cNvSpPr/>
          <p:nvPr/>
        </p:nvSpPr>
        <p:spPr>
          <a:xfrm>
            <a:off x="1691680" y="1916832"/>
            <a:ext cx="302433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010382" y="2978950"/>
            <a:ext cx="108012"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7912507" y="3860755"/>
            <a:ext cx="108012"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7131418" y="3212976"/>
            <a:ext cx="1029703"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800" b="1" dirty="0" smtClean="0"/>
              <a:t>ekleye basıldığında </a:t>
            </a:r>
          </a:p>
          <a:p>
            <a:r>
              <a:rPr lang="tr-TR" sz="800" b="1" dirty="0"/>
              <a:t>y</a:t>
            </a:r>
            <a:r>
              <a:rPr lang="tr-TR" sz="800" b="1" dirty="0" smtClean="0"/>
              <a:t>andaki kutu açılır</a:t>
            </a:r>
            <a:endParaRPr lang="tr-TR" sz="800" b="1" dirty="0"/>
          </a:p>
        </p:txBody>
      </p:sp>
      <p:sp>
        <p:nvSpPr>
          <p:cNvPr id="12" name="Metin kutusu 11"/>
          <p:cNvSpPr txBox="1"/>
          <p:nvPr/>
        </p:nvSpPr>
        <p:spPr>
          <a:xfrm>
            <a:off x="6982041" y="4077072"/>
            <a:ext cx="1173719"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800" b="1" dirty="0" smtClean="0"/>
              <a:t>düzenleye basıldığında </a:t>
            </a:r>
          </a:p>
          <a:p>
            <a:r>
              <a:rPr lang="tr-TR" sz="800" b="1" dirty="0"/>
              <a:t>y</a:t>
            </a:r>
            <a:r>
              <a:rPr lang="tr-TR" sz="800" b="1" dirty="0" smtClean="0"/>
              <a:t>andaki kutu açılır</a:t>
            </a:r>
            <a:endParaRPr lang="tr-TR" sz="800" b="1" dirty="0"/>
          </a:p>
        </p:txBody>
      </p:sp>
      <p:sp>
        <p:nvSpPr>
          <p:cNvPr id="13" name="Dikdörtgen 12"/>
          <p:cNvSpPr/>
          <p:nvPr/>
        </p:nvSpPr>
        <p:spPr>
          <a:xfrm>
            <a:off x="8076145" y="4581128"/>
            <a:ext cx="108012"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792704"/>
            <a:ext cx="2262387" cy="840543"/>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139" y="3807898"/>
            <a:ext cx="2550418" cy="889293"/>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cxnSp>
        <p:nvCxnSpPr>
          <p:cNvPr id="18" name="Düz Ok Bağlayıcısı 17"/>
          <p:cNvCxnSpPr/>
          <p:nvPr/>
        </p:nvCxnSpPr>
        <p:spPr>
          <a:xfrm flipH="1">
            <a:off x="6982041" y="3032956"/>
            <a:ext cx="9304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H="1">
            <a:off x="6982041" y="3914761"/>
            <a:ext cx="8964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Dikdörtgen 22"/>
          <p:cNvSpPr/>
          <p:nvPr/>
        </p:nvSpPr>
        <p:spPr>
          <a:xfrm>
            <a:off x="2123728" y="2479018"/>
            <a:ext cx="1296144" cy="1440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2256948" y="3090160"/>
            <a:ext cx="1029703"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800" b="1" dirty="0" smtClean="0"/>
              <a:t>Matris girişi için bu alan kullanılır. </a:t>
            </a:r>
            <a:endParaRPr lang="tr-TR" sz="800" b="1" dirty="0"/>
          </a:p>
        </p:txBody>
      </p:sp>
      <p:cxnSp>
        <p:nvCxnSpPr>
          <p:cNvPr id="26" name="Düz Ok Bağlayıcısı 25"/>
          <p:cNvCxnSpPr/>
          <p:nvPr/>
        </p:nvCxnSpPr>
        <p:spPr>
          <a:xfrm>
            <a:off x="2765530" y="2677040"/>
            <a:ext cx="0" cy="3559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394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891</Words>
  <Application>Microsoft Office PowerPoint</Application>
  <PresentationFormat>Ekran Gösterisi (4:3)</PresentationFormat>
  <Paragraphs>140</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BİLGİ PAKETİ (BOLOGNA) İŞLEMLERİ ÖNCESİ YAPILMASI GEREKEN İŞLEMLER</vt:lpstr>
      <vt:lpstr>PowerPoint Sunusu</vt:lpstr>
      <vt:lpstr>1-PROGRAM BİLGİ PAKETİ İÇERİK  Program Bilgi Paketi İçerik Tanımları alanıdır. Açılan sayfa aşağıdadır. Aşağıdaki örnekte olduğu gibi “Program/Programlar” hakkında kısa ve özet bilgi Türkçe ve İngilizce yazılarak kaydedilir. Bu işlem tüm programlar için yapılır. Birliktelik olması açısından yazıların Times New Roman karakterinde, 12 punto büyüklüğünde ve siyah renkte sola yaslı olarak yazılması gerekmektedir. İçerik doldurulduktan sonra kaydet tuşunu tıklamayı unutmayınız. Kayıt işleminden sonra Program Bologna İçerik Tanımları biter. </vt:lpstr>
      <vt:lpstr>2-PROGRAM BİLGİ PAKETİ TANIMLARI Sağda düzenle butonuna tıklanarak programa ait tüm tanımlar girilir ve kaydedilir.</vt:lpstr>
      <vt:lpstr>Program Bilgi Paketi Sayfası (Açılan sayfa ve istenen bilgiler örnekleri ile aşağıdaki gibidir. )</vt:lpstr>
      <vt:lpstr>PowerPoint Sunusu</vt:lpstr>
      <vt:lpstr>3- PROGRAM ÖĞR. ÇIKTILARI VE YETKİLİLERİ  3.1. Seçilen Programın Yetkilileri ve Öğrenme Çıktıları eklenir. Aşağıdaki örnekte olduğu gibi “Programın Yetkilileri” ve “Öğrenme Çıktıları”  hakkında maddeler halinde bilgiler Türkçe ve İngilizce yazılarak kaydedilir. Bu işlem tüm programlar için yapılır. Programlar arasında geçiş yapmak için yukarıdaki filtreyi kullanınız. Veri eklemek için “+” simgesine tıklayınız. İçerik doldurulduktan sonra kaydet tuşunu tıklamayı unutmayınız. 3.2. Bilgiler tüm programlar için Türkçe ve İngilizce olarak kayıtlanır. Burada öğrencilerin programdan mezun olduktan sonra kazanabileceği beceriler ve yetenekler vs. yazılır. Bu kısma girilen tüm bilgiler diploma ekine basıldığından buradaki bilginin “metin karakter sayısı max.500 karakter olacak şekilde” yazılması gerekir. Örneğin aşağıda 11 maddelik öğrenme çıktısı eklenmiştir. Bu 11 öğrenme çıktısının İngilizce kısmından diploma ekine basılacaktır.  </vt:lpstr>
      <vt:lpstr>4- TYYÇ TEMEL TANIMLAMALARI 4.1. Tyyç Temel Tanımlamaları Öncesi Bilinmesi Gerekenler</vt:lpstr>
      <vt:lpstr>4.2. Tyyç Temel Tanımlamaları Alanı </vt:lpstr>
      <vt:lpstr>4.3. Program TYYÇ Matrisi Alanı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technopc</dc:creator>
  <cp:lastModifiedBy>technopc</cp:lastModifiedBy>
  <cp:revision>61</cp:revision>
  <cp:lastPrinted>2021-03-29T06:49:20Z</cp:lastPrinted>
  <dcterms:created xsi:type="dcterms:W3CDTF">2021-03-18T09:47:13Z</dcterms:created>
  <dcterms:modified xsi:type="dcterms:W3CDTF">2021-04-13T06:32:21Z</dcterms:modified>
</cp:coreProperties>
</file>